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256" r:id="rId5"/>
    <p:sldId id="325" r:id="rId6"/>
    <p:sldId id="446" r:id="rId7"/>
    <p:sldId id="447" r:id="rId8"/>
    <p:sldId id="454" r:id="rId9"/>
    <p:sldId id="258" r:id="rId10"/>
    <p:sldId id="428" r:id="rId11"/>
    <p:sldId id="429" r:id="rId12"/>
    <p:sldId id="430" r:id="rId13"/>
    <p:sldId id="359" r:id="rId14"/>
    <p:sldId id="431" r:id="rId15"/>
    <p:sldId id="449" r:id="rId16"/>
    <p:sldId id="432" r:id="rId17"/>
    <p:sldId id="269" r:id="rId18"/>
    <p:sldId id="434" r:id="rId19"/>
    <p:sldId id="356" r:id="rId20"/>
    <p:sldId id="445" r:id="rId21"/>
    <p:sldId id="422" r:id="rId22"/>
    <p:sldId id="353" r:id="rId23"/>
    <p:sldId id="418" r:id="rId24"/>
    <p:sldId id="461" r:id="rId25"/>
    <p:sldId id="451" r:id="rId26"/>
    <p:sldId id="435" r:id="rId27"/>
    <p:sldId id="406" r:id="rId28"/>
    <p:sldId id="341" r:id="rId29"/>
    <p:sldId id="476" r:id="rId30"/>
    <p:sldId id="437" r:id="rId31"/>
    <p:sldId id="391" r:id="rId32"/>
    <p:sldId id="460" r:id="rId33"/>
    <p:sldId id="438" r:id="rId34"/>
    <p:sldId id="416" r:id="rId35"/>
    <p:sldId id="417" r:id="rId36"/>
    <p:sldId id="413" r:id="rId37"/>
    <p:sldId id="415" r:id="rId38"/>
    <p:sldId id="468" r:id="rId39"/>
    <p:sldId id="469" r:id="rId40"/>
    <p:sldId id="477" r:id="rId41"/>
    <p:sldId id="473" r:id="rId42"/>
    <p:sldId id="441" r:id="rId43"/>
    <p:sldId id="424" r:id="rId44"/>
    <p:sldId id="425" r:id="rId45"/>
    <p:sldId id="426" r:id="rId46"/>
    <p:sldId id="423" r:id="rId47"/>
    <p:sldId id="475" r:id="rId48"/>
    <p:sldId id="458" r:id="rId49"/>
    <p:sldId id="394" r:id="rId50"/>
    <p:sldId id="443" r:id="rId51"/>
    <p:sldId id="401" r:id="rId52"/>
    <p:sldId id="453" r:id="rId53"/>
    <p:sldId id="315" r:id="rId54"/>
  </p:sldIdLst>
  <p:sldSz cx="9144000" cy="6858000" type="screen4x3"/>
  <p:notesSz cx="6881813" cy="92964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De Grandpre" initials="SDG" lastIdx="1" clrIdx="0"/>
  <p:cmAuthor id="1" name="jsinghledoux" initials="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003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3264" autoAdjust="0"/>
  </p:normalViewPr>
  <p:slideViewPr>
    <p:cSldViewPr>
      <p:cViewPr varScale="1">
        <p:scale>
          <a:sx n="92" d="100"/>
          <a:sy n="92" d="100"/>
        </p:scale>
        <p:origin x="1070" y="53"/>
      </p:cViewPr>
      <p:guideLst>
        <p:guide orient="horz" pos="2160"/>
        <p:guide pos="2880"/>
      </p:guideLst>
    </p:cSldViewPr>
  </p:slideViewPr>
  <p:outlineViewPr>
    <p:cViewPr>
      <p:scale>
        <a:sx n="33" d="100"/>
        <a:sy n="33" d="100"/>
      </p:scale>
      <p:origin x="115" y="17750"/>
    </p:cViewPr>
  </p:outlineViewPr>
  <p:notesTextViewPr>
    <p:cViewPr>
      <p:scale>
        <a:sx n="100" d="100"/>
        <a:sy n="100" d="100"/>
      </p:scale>
      <p:origin x="0" y="0"/>
    </p:cViewPr>
  </p:notesTextViewPr>
  <p:sorterViewPr>
    <p:cViewPr>
      <p:scale>
        <a:sx n="66" d="100"/>
        <a:sy n="66" d="100"/>
      </p:scale>
      <p:origin x="0" y="5228"/>
    </p:cViewPr>
  </p:sorterViewPr>
  <p:notesViewPr>
    <p:cSldViewPr>
      <p:cViewPr varScale="1">
        <p:scale>
          <a:sx n="64" d="100"/>
          <a:sy n="64" d="100"/>
        </p:scale>
        <p:origin x="-2082"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fr-CA"/>
          </a:p>
        </p:txBody>
      </p:sp>
      <p:sp>
        <p:nvSpPr>
          <p:cNvPr id="4099" name="Rectangle 3"/>
          <p:cNvSpPr>
            <a:spLocks noGrp="1" noChangeArrowheads="1"/>
          </p:cNvSpPr>
          <p:nvPr>
            <p:ph type="dt" sz="quarter"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fr-CA"/>
          </a:p>
        </p:txBody>
      </p:sp>
      <p:sp>
        <p:nvSpPr>
          <p:cNvPr id="4100" name="Rectangle 4"/>
          <p:cNvSpPr>
            <a:spLocks noGrp="1" noChangeArrowheads="1"/>
          </p:cNvSpPr>
          <p:nvPr>
            <p:ph type="ftr" sz="quarter" idx="2"/>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fr-CA"/>
          </a:p>
        </p:txBody>
      </p:sp>
      <p:sp>
        <p:nvSpPr>
          <p:cNvPr id="4101" name="Rectangle 5"/>
          <p:cNvSpPr>
            <a:spLocks noGrp="1" noChangeArrowheads="1"/>
          </p:cNvSpPr>
          <p:nvPr>
            <p:ph type="sldNum" sz="quarter" idx="3"/>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4248B748-7E2E-4D2C-BAD4-296BBC699F2C}" type="slidenum">
              <a:rPr lang="fr-CA"/>
              <a:pPr>
                <a:defRPr/>
              </a:pPr>
              <a:t>‹#›</a:t>
            </a:fld>
            <a:endParaRPr lang="fr-CA"/>
          </a:p>
        </p:txBody>
      </p:sp>
    </p:spTree>
    <p:extLst>
      <p:ext uri="{BB962C8B-B14F-4D97-AF65-F5344CB8AC3E}">
        <p14:creationId xmlns:p14="http://schemas.microsoft.com/office/powerpoint/2010/main" val="2692859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269A1D28-EA23-4B46-8B68-FB6ABDA38BC6}" type="datetimeFigureOut">
              <a:rPr lang="fr-CA" smtClean="0"/>
              <a:pPr/>
              <a:t>2020-01-17</a:t>
            </a:fld>
            <a:endParaRPr lang="fr-CA"/>
          </a:p>
        </p:txBody>
      </p:sp>
      <p:sp>
        <p:nvSpPr>
          <p:cNvPr id="4" name="Espace réservé de l'image des diapositives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D4F2ACD2-D5E3-4D5E-A8FA-31D781658BFF}" type="slidenum">
              <a:rPr lang="fr-CA" smtClean="0"/>
              <a:pPr/>
              <a:t>‹#›</a:t>
            </a:fld>
            <a:endParaRPr lang="fr-CA"/>
          </a:p>
        </p:txBody>
      </p:sp>
    </p:spTree>
    <p:extLst>
      <p:ext uri="{BB962C8B-B14F-4D97-AF65-F5344CB8AC3E}">
        <p14:creationId xmlns:p14="http://schemas.microsoft.com/office/powerpoint/2010/main" val="338660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337E05-D1FD-41D3-BD48-0F5EFBB34DA0}" type="slidenum">
              <a:rPr lang="fr-CA" smtClean="0"/>
              <a:pPr fontAlgn="base">
                <a:spcBef>
                  <a:spcPct val="0"/>
                </a:spcBef>
                <a:spcAft>
                  <a:spcPct val="0"/>
                </a:spcAft>
                <a:defRPr/>
              </a:pPr>
              <a:t>4</a:t>
            </a:fld>
            <a:endParaRPr lang="fr-CA"/>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xfrm>
            <a:off x="917575" y="4415790"/>
            <a:ext cx="5046663" cy="4183380"/>
          </a:xfrm>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55700" y="708025"/>
            <a:ext cx="4724400" cy="3544888"/>
          </a:xfrm>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65401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4F2ACD2-D5E3-4D5E-A8FA-31D781658BFF}" type="slidenum">
              <a:rPr lang="fr-CA" smtClean="0"/>
              <a:pPr/>
              <a:t>44</a:t>
            </a:fld>
            <a:endParaRPr lang="fr-CA"/>
          </a:p>
        </p:txBody>
      </p:sp>
    </p:spTree>
    <p:extLst>
      <p:ext uri="{BB962C8B-B14F-4D97-AF65-F5344CB8AC3E}">
        <p14:creationId xmlns:p14="http://schemas.microsoft.com/office/powerpoint/2010/main" val="274207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4F2ACD2-D5E3-4D5E-A8FA-31D781658BFF}" type="slidenum">
              <a:rPr lang="fr-CA" smtClean="0"/>
              <a:pPr/>
              <a:t>45</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D4F2ACD2-D5E3-4D5E-A8FA-31D781658BFF}" type="slidenum">
              <a:rPr lang="fr-CA" smtClean="0"/>
              <a:pPr/>
              <a:t>47</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941EF325-81FC-4A7E-80C7-37BC410E7203}" type="slidenum">
              <a:rPr lang="fr-CA" smtClean="0"/>
              <a:pPr/>
              <a:t>5</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SAX</a:t>
            </a:r>
            <a:r>
              <a:rPr lang="fr-CA" baseline="0" dirty="0"/>
              <a:t> supprimer </a:t>
            </a:r>
            <a:r>
              <a:rPr lang="fr-CA" baseline="0" dirty="0" err="1"/>
              <a:t>signage</a:t>
            </a:r>
            <a:r>
              <a:rPr lang="fr-CA" baseline="0" dirty="0"/>
              <a:t> et </a:t>
            </a:r>
            <a:r>
              <a:rPr lang="fr-CA" baseline="0" dirty="0" err="1"/>
              <a:t>branding</a:t>
            </a:r>
            <a:r>
              <a:rPr lang="fr-CA" baseline="0" dirty="0"/>
              <a:t> </a:t>
            </a:r>
            <a:endParaRPr lang="fr-CA" dirty="0"/>
          </a:p>
        </p:txBody>
      </p:sp>
      <p:sp>
        <p:nvSpPr>
          <p:cNvPr id="4" name="Espace réservé du numéro de diapositive 3"/>
          <p:cNvSpPr>
            <a:spLocks noGrp="1"/>
          </p:cNvSpPr>
          <p:nvPr>
            <p:ph type="sldNum" sz="quarter" idx="10"/>
          </p:nvPr>
        </p:nvSpPr>
        <p:spPr/>
        <p:txBody>
          <a:bodyPr/>
          <a:lstStyle/>
          <a:p>
            <a:fld id="{D4F2ACD2-D5E3-4D5E-A8FA-31D781658BFF}" type="slidenum">
              <a:rPr lang="fr-CA" smtClean="0"/>
              <a:pPr/>
              <a:t>6</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D4F2ACD2-D5E3-4D5E-A8FA-31D781658BFF}" type="slidenum">
              <a:rPr lang="fr-CA" smtClean="0"/>
              <a:pPr/>
              <a:t>12</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Supprimer le 180</a:t>
            </a:r>
            <a:r>
              <a:rPr lang="fr-CA" baseline="0" dirty="0"/>
              <a:t> jours </a:t>
            </a:r>
            <a:endParaRPr lang="fr-CA" dirty="0"/>
          </a:p>
        </p:txBody>
      </p:sp>
      <p:sp>
        <p:nvSpPr>
          <p:cNvPr id="4" name="Espace réservé du numéro de diapositive 3"/>
          <p:cNvSpPr>
            <a:spLocks noGrp="1"/>
          </p:cNvSpPr>
          <p:nvPr>
            <p:ph type="sldNum" sz="quarter" idx="10"/>
          </p:nvPr>
        </p:nvSpPr>
        <p:spPr/>
        <p:txBody>
          <a:bodyPr/>
          <a:lstStyle/>
          <a:p>
            <a:fld id="{D4F2ACD2-D5E3-4D5E-A8FA-31D781658BFF}" type="slidenum">
              <a:rPr lang="fr-CA" smtClean="0"/>
              <a:pPr/>
              <a:t>14</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prix</a:t>
            </a:r>
          </a:p>
        </p:txBody>
      </p:sp>
      <p:sp>
        <p:nvSpPr>
          <p:cNvPr id="4" name="Espace réservé du numéro de diapositive 3"/>
          <p:cNvSpPr>
            <a:spLocks noGrp="1"/>
          </p:cNvSpPr>
          <p:nvPr>
            <p:ph type="sldNum" sz="quarter" idx="10"/>
          </p:nvPr>
        </p:nvSpPr>
        <p:spPr/>
        <p:txBody>
          <a:bodyPr/>
          <a:lstStyle/>
          <a:p>
            <a:fld id="{D4F2ACD2-D5E3-4D5E-A8FA-31D781658BFF}" type="slidenum">
              <a:rPr lang="fr-CA" smtClean="0"/>
              <a:pPr/>
              <a:t>19</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D4F2ACD2-D5E3-4D5E-A8FA-31D781658BFF}" type="slidenum">
              <a:rPr lang="fr-CA" smtClean="0"/>
              <a:pPr/>
              <a:t>20</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Adapter</a:t>
            </a:r>
            <a:r>
              <a:rPr lang="fr-CA" baseline="0" dirty="0"/>
              <a:t> pour le ROC </a:t>
            </a:r>
            <a:endParaRPr lang="fr-CA" dirty="0"/>
          </a:p>
        </p:txBody>
      </p:sp>
      <p:sp>
        <p:nvSpPr>
          <p:cNvPr id="4" name="Espace réservé du numéro de diapositive 3"/>
          <p:cNvSpPr>
            <a:spLocks noGrp="1"/>
          </p:cNvSpPr>
          <p:nvPr>
            <p:ph type="sldNum" sz="quarter" idx="10"/>
          </p:nvPr>
        </p:nvSpPr>
        <p:spPr/>
        <p:txBody>
          <a:bodyPr/>
          <a:lstStyle/>
          <a:p>
            <a:fld id="{D4F2ACD2-D5E3-4D5E-A8FA-31D781658BFF}" type="slidenum">
              <a:rPr lang="fr-CA" smtClean="0"/>
              <a:pPr/>
              <a:t>28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55700" y="708025"/>
            <a:ext cx="4724400" cy="3544888"/>
          </a:xfrm>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val="279044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914400" y="609600"/>
            <a:ext cx="7924800" cy="1219200"/>
          </a:xfrm>
        </p:spPr>
        <p:txBody>
          <a:bodyPr/>
          <a:lstStyle>
            <a:lvl1pPr marL="0" indent="0" algn="ctr">
              <a:buFontTx/>
              <a:buNone/>
              <a:defRPr b="1"/>
            </a:lvl1pPr>
          </a:lstStyle>
          <a:p>
            <a:r>
              <a:rPr lang="fr-CA"/>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15150" y="609600"/>
            <a:ext cx="2000250" cy="5638800"/>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914400" y="609600"/>
            <a:ext cx="584835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8001000" cy="808038"/>
          </a:xfrm>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914400" y="1600200"/>
            <a:ext cx="3924300"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quarter" idx="2"/>
          </p:nvPr>
        </p:nvSpPr>
        <p:spPr>
          <a:xfrm>
            <a:off x="4991100" y="1600200"/>
            <a:ext cx="3924300" cy="22479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contenu 4"/>
          <p:cNvSpPr>
            <a:spLocks noGrp="1"/>
          </p:cNvSpPr>
          <p:nvPr>
            <p:ph sz="quarter" idx="3"/>
          </p:nvPr>
        </p:nvSpPr>
        <p:spPr>
          <a:xfrm>
            <a:off x="4991100" y="4000500"/>
            <a:ext cx="3924300" cy="22479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8001000" cy="808038"/>
          </a:xfrm>
        </p:spPr>
        <p:txBody>
          <a:bodyPr/>
          <a:lstStyle/>
          <a:p>
            <a:r>
              <a:rPr lang="fr-FR"/>
              <a:t>Cliquez pour modifier le style du titre</a:t>
            </a:r>
            <a:endParaRPr lang="fr-CA"/>
          </a:p>
        </p:txBody>
      </p:sp>
      <p:sp>
        <p:nvSpPr>
          <p:cNvPr id="3" name="Espace réservé du tableau 2"/>
          <p:cNvSpPr>
            <a:spLocks noGrp="1"/>
          </p:cNvSpPr>
          <p:nvPr>
            <p:ph type="tbl" idx="1"/>
          </p:nvPr>
        </p:nvSpPr>
        <p:spPr>
          <a:xfrm>
            <a:off x="914400" y="1600200"/>
            <a:ext cx="8001000" cy="4648200"/>
          </a:xfrm>
        </p:spPr>
        <p:txBody>
          <a:bodyPr/>
          <a:lstStyle/>
          <a:p>
            <a:pPr lvl="0"/>
            <a:endParaRPr lang="fr-CA"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27"/>
        <p:cNvGrpSpPr/>
        <p:nvPr/>
      </p:nvGrpSpPr>
      <p:grpSpPr>
        <a:xfrm>
          <a:off x="0" y="0"/>
          <a:ext cx="0" cy="0"/>
          <a:chOff x="0" y="0"/>
          <a:chExt cx="0" cy="0"/>
        </a:xfrm>
      </p:grpSpPr>
      <p:sp>
        <p:nvSpPr>
          <p:cNvPr id="7" name="Espace réservé du texte 6"/>
          <p:cNvSpPr>
            <a:spLocks noGrp="1"/>
          </p:cNvSpPr>
          <p:nvPr>
            <p:ph type="body" sz="quarter" idx="10" hasCustomPrompt="1"/>
          </p:nvPr>
        </p:nvSpPr>
        <p:spPr>
          <a:xfrm>
            <a:off x="1835150" y="1604433"/>
            <a:ext cx="5329238" cy="575733"/>
          </a:xfrm>
          <a:prstGeom prst="rect">
            <a:avLst/>
          </a:prstGeom>
        </p:spPr>
        <p:txBody>
          <a:bodyPr/>
          <a:lstStyle>
            <a:lvl1pPr>
              <a:defRPr>
                <a:solidFill>
                  <a:schemeClr val="tx1"/>
                </a:solidFill>
              </a:defRPr>
            </a:lvl1pPr>
          </a:lstStyle>
          <a:p>
            <a:pPr lvl="0"/>
            <a:r>
              <a:rPr lang="fr-FR" dirty="0"/>
              <a:t>Titre du tableau</a:t>
            </a:r>
          </a:p>
        </p:txBody>
      </p:sp>
      <p:sp>
        <p:nvSpPr>
          <p:cNvPr id="11" name="Shape 12"/>
          <p:cNvSpPr txBox="1">
            <a:spLocks noGrp="1"/>
          </p:cNvSpPr>
          <p:nvPr>
            <p:ph type="title" hasCustomPrompt="1"/>
          </p:nvPr>
        </p:nvSpPr>
        <p:spPr>
          <a:xfrm>
            <a:off x="245383" y="477864"/>
            <a:ext cx="8508771" cy="7635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CA" dirty="0"/>
              <a:t>Titre/Title</a:t>
            </a:r>
            <a:endParaRPr dirty="0"/>
          </a:p>
        </p:txBody>
      </p:sp>
    </p:spTree>
    <p:extLst>
      <p:ext uri="{BB962C8B-B14F-4D97-AF65-F5344CB8AC3E}">
        <p14:creationId xmlns:p14="http://schemas.microsoft.com/office/powerpoint/2010/main" val="281488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600" y="304800"/>
            <a:ext cx="8686800" cy="808038"/>
          </a:xfrm>
        </p:spPr>
        <p:txBody>
          <a:bodyPr/>
          <a:lstStyle>
            <a:lvl1pPr>
              <a:defRPr>
                <a:latin typeface="Calibri" pitchFamily="34" charset="0"/>
              </a:defRPr>
            </a:lvl1pPr>
          </a:lstStyle>
          <a:p>
            <a:r>
              <a:rPr lang="fr-FR" dirty="0"/>
              <a:t>Cliquez pour modifier le style du titre</a:t>
            </a:r>
            <a:endParaRPr lang="fr-CA" dirty="0"/>
          </a:p>
        </p:txBody>
      </p:sp>
      <p:sp>
        <p:nvSpPr>
          <p:cNvPr id="3" name="Espace réservé du contenu 2"/>
          <p:cNvSpPr>
            <a:spLocks noGrp="1"/>
          </p:cNvSpPr>
          <p:nvPr>
            <p:ph idx="1"/>
          </p:nvPr>
        </p:nvSpPr>
        <p:spPr>
          <a:xfrm>
            <a:off x="228600" y="1219200"/>
            <a:ext cx="8686800" cy="5029200"/>
          </a:xfrm>
        </p:spPr>
        <p:txBody>
          <a:bodyPr/>
          <a:lstStyle>
            <a:lvl1pPr>
              <a:buFontTx/>
              <a:buBlip>
                <a:blip r:embed="rId2"/>
              </a:buBlip>
              <a:defRPr>
                <a:latin typeface="Calibri" pitchFamily="34" charset="0"/>
              </a:defRPr>
            </a:lvl1pPr>
            <a:lvl2pPr>
              <a:buFontTx/>
              <a:buBlip>
                <a:blip r:embed="rId2"/>
              </a:buBlip>
              <a:defRPr>
                <a:latin typeface="Calibri" pitchFamily="34" charset="0"/>
              </a:defRPr>
            </a:lvl2pPr>
            <a:lvl3pPr>
              <a:buFontTx/>
              <a:buBlip>
                <a:blip r:embed="rId2"/>
              </a:buBlip>
              <a:defRPr>
                <a:latin typeface="Calibri" pitchFamily="34" charset="0"/>
              </a:defRPr>
            </a:lvl3pPr>
            <a:lvl4pPr>
              <a:buFontTx/>
              <a:buBlip>
                <a:blip r:embed="rId2"/>
              </a:buBlip>
              <a:defRPr>
                <a:latin typeface="Calibri" pitchFamily="34" charset="0"/>
              </a:defRPr>
            </a:lvl4pPr>
            <a:lvl5pPr>
              <a:buFontTx/>
              <a:buBlip>
                <a:blip r:embed="rId2"/>
              </a:buBlip>
              <a:defRPr>
                <a:latin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pic>
        <p:nvPicPr>
          <p:cNvPr id="4" name="Picture 8" descr="UNIPRO hori - Couleur"/>
          <p:cNvPicPr>
            <a:picLocks noChangeAspect="1" noChangeArrowheads="1"/>
          </p:cNvPicPr>
          <p:nvPr userDrawn="1"/>
        </p:nvPicPr>
        <p:blipFill>
          <a:blip r:embed="rId3" cstate="print"/>
          <a:stretch>
            <a:fillRect/>
          </a:stretch>
        </p:blipFill>
        <p:spPr bwMode="auto">
          <a:xfrm>
            <a:off x="7593196" y="6324600"/>
            <a:ext cx="1318846" cy="457200"/>
          </a:xfrm>
          <a:prstGeom prst="rect">
            <a:avLst/>
          </a:prstGeom>
          <a:noFill/>
          <a:ln w="9525">
            <a:noFill/>
            <a:miter lim="800000"/>
            <a:headEnd/>
            <a:tailEnd/>
          </a:ln>
          <a:effectLst>
            <a:glow rad="139700">
              <a:schemeClr val="accent1">
                <a:satMod val="175000"/>
                <a:alpha val="40000"/>
              </a:schemeClr>
            </a:glo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914400" y="1600200"/>
            <a:ext cx="3924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991100" y="1600200"/>
            <a:ext cx="3924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lum/>
          </a:blip>
          <a:srcRect/>
          <a:stretch>
            <a:fillRect l="-19000" r="-19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80010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pour modifier le style du titre</a:t>
            </a:r>
          </a:p>
        </p:txBody>
      </p:sp>
      <p:sp>
        <p:nvSpPr>
          <p:cNvPr id="1027" name="Rectangle 3"/>
          <p:cNvSpPr>
            <a:spLocks noGrp="1" noChangeArrowheads="1"/>
          </p:cNvSpPr>
          <p:nvPr>
            <p:ph type="body" idx="1"/>
          </p:nvPr>
        </p:nvSpPr>
        <p:spPr bwMode="auto">
          <a:xfrm>
            <a:off x="914400" y="1600200"/>
            <a:ext cx="8001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Tree>
  </p:cSld>
  <p:clrMap bg1="lt1" tx1="dk1" bg2="lt2" tx2="dk2" accent1="accent1" accent2="accent2" accent3="accent3" accent4="accent4" accent5="accent5" accent6="accent6" hlink="hlink" folHlink="folHlink"/>
  <p:sldLayoutIdLst>
    <p:sldLayoutId id="214748371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8" r:id="rId14"/>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ni-select.biz/"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agasinuniselect.ca/"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printloft.com/sax"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reenscape.co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3.xml"/><Relationship Id="rId7" Type="http://schemas.openxmlformats.org/officeDocument/2006/relationships/image" Target="../media/image3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9.xml"/><Relationship Id="rId5" Type="http://schemas.openxmlformats.org/officeDocument/2006/relationships/slideLayout" Target="../slideLayouts/slideLayout14.xml"/><Relationship Id="rId4" Type="http://schemas.openxmlformats.org/officeDocument/2006/relationships/tags" Target="../tags/tag4.xml"/><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7.xml"/><Relationship Id="rId7" Type="http://schemas.openxmlformats.org/officeDocument/2006/relationships/notesSlide" Target="../notesSlides/notesSlide10.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4.xml"/><Relationship Id="rId5" Type="http://schemas.openxmlformats.org/officeDocument/2006/relationships/tags" Target="../tags/tag9.xml"/><Relationship Id="rId10" Type="http://schemas.openxmlformats.org/officeDocument/2006/relationships/image" Target="../media/image8.png"/><Relationship Id="rId4" Type="http://schemas.openxmlformats.org/officeDocument/2006/relationships/tags" Target="../tags/tag8.xml"/><Relationship Id="rId9"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5.xml"/><Relationship Id="rId7" Type="http://schemas.openxmlformats.org/officeDocument/2006/relationships/notesSlide" Target="../notesSlides/notesSlide1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228600" y="609600"/>
            <a:ext cx="8610600" cy="1219200"/>
          </a:xfrm>
        </p:spPr>
        <p:txBody>
          <a:bodyPr/>
          <a:lstStyle/>
          <a:p>
            <a:pPr eaLnBrk="1" hangingPunct="1">
              <a:spcBef>
                <a:spcPts val="0"/>
              </a:spcBef>
            </a:pPr>
            <a:r>
              <a:rPr lang="en-CA" dirty="0">
                <a:latin typeface="Calibri" pitchFamily="34" charset="0"/>
              </a:rPr>
              <a:t>The </a:t>
            </a:r>
            <a:r>
              <a:rPr lang="en-CA" dirty="0" err="1">
                <a:latin typeface="Calibri" pitchFamily="34" charset="0"/>
              </a:rPr>
              <a:t>SelectAutoXpert</a:t>
            </a:r>
            <a:r>
              <a:rPr lang="en-CA" dirty="0">
                <a:latin typeface="Calibri" pitchFamily="34" charset="0"/>
              </a:rPr>
              <a:t> program: </a:t>
            </a:r>
          </a:p>
          <a:p>
            <a:pPr eaLnBrk="1" hangingPunct="1">
              <a:spcBef>
                <a:spcPts val="0"/>
              </a:spcBef>
            </a:pPr>
            <a:r>
              <a:rPr lang="en-CA" dirty="0">
                <a:latin typeface="Calibri" pitchFamily="34" charset="0"/>
              </a:rPr>
              <a:t>a powerful growth solution                                                         for the Automotive Service Provider</a:t>
            </a:r>
            <a:endParaRPr lang="fr-CA" dirty="0">
              <a:latin typeface="Calibri" pitchFamily="34" charset="0"/>
            </a:endParaRPr>
          </a:p>
        </p:txBody>
      </p:sp>
      <p:pic>
        <p:nvPicPr>
          <p:cNvPr id="1026" name="Picture 2" descr="J:\Marketing\A Programmes Installateurs\Logos\SAX\Format JPEG\SAXLOGO_Coul.jpg"/>
          <p:cNvPicPr>
            <a:picLocks noChangeAspect="1" noChangeArrowheads="1"/>
          </p:cNvPicPr>
          <p:nvPr/>
        </p:nvPicPr>
        <p:blipFill>
          <a:blip r:embed="rId2" cstate="print"/>
          <a:srcRect/>
          <a:stretch>
            <a:fillRect/>
          </a:stretch>
        </p:blipFill>
        <p:spPr bwMode="auto">
          <a:xfrm>
            <a:off x="1970148" y="3048000"/>
            <a:ext cx="5192652" cy="1800000"/>
          </a:xfrm>
          <a:prstGeom prst="rect">
            <a:avLst/>
          </a:prstGeom>
          <a:ln>
            <a:noFill/>
          </a:ln>
          <a:effectLst>
            <a:glow rad="101600">
              <a:schemeClr val="accent1">
                <a:satMod val="175000"/>
                <a:alpha val="40000"/>
              </a:schemeClr>
            </a:glow>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J:\Marketing\Julie Bureau\Banner Strategy\Présentations\Background\1206572971625599228jetxee_check_sign_and_cross_sign_3.svg.hi.png"/>
          <p:cNvPicPr>
            <a:picLocks noChangeAspect="1" noChangeArrowheads="1"/>
          </p:cNvPicPr>
          <p:nvPr/>
        </p:nvPicPr>
        <p:blipFill>
          <a:blip r:embed="rId2" cstate="print"/>
          <a:srcRect/>
          <a:stretch>
            <a:fillRect/>
          </a:stretch>
        </p:blipFill>
        <p:spPr bwMode="auto">
          <a:xfrm>
            <a:off x="7924800" y="304800"/>
            <a:ext cx="1060918" cy="1080000"/>
          </a:xfrm>
          <a:prstGeom prst="rect">
            <a:avLst/>
          </a:prstGeom>
          <a:noFill/>
        </p:spPr>
      </p:pic>
      <p:sp>
        <p:nvSpPr>
          <p:cNvPr id="9" name="Rectangle 8"/>
          <p:cNvSpPr/>
          <p:nvPr/>
        </p:nvSpPr>
        <p:spPr>
          <a:xfrm>
            <a:off x="251520" y="1219200"/>
            <a:ext cx="8640960" cy="892552"/>
          </a:xfrm>
          <a:prstGeom prst="rect">
            <a:avLst/>
          </a:prstGeom>
        </p:spPr>
        <p:txBody>
          <a:bodyPr wrap="square">
            <a:spAutoFit/>
          </a:bodyPr>
          <a:lstStyle/>
          <a:p>
            <a:pPr algn="ctr"/>
            <a:r>
              <a:rPr lang="en-CA" sz="2600" dirty="0">
                <a:latin typeface="Calibri" pitchFamily="34" charset="0"/>
                <a:cs typeface="Adobe Hebrew" pitchFamily="18" charset="-79"/>
              </a:rPr>
              <a:t>Purchase products from participating suppliers via your </a:t>
            </a:r>
            <a:br>
              <a:rPr lang="en-CA" sz="2600" dirty="0">
                <a:latin typeface="Calibri" pitchFamily="34" charset="0"/>
                <a:cs typeface="Adobe Hebrew" pitchFamily="18" charset="-79"/>
              </a:rPr>
            </a:br>
            <a:r>
              <a:rPr lang="en-CA" sz="2600" dirty="0">
                <a:latin typeface="Calibri" pitchFamily="34" charset="0"/>
                <a:cs typeface="Adobe Hebrew" pitchFamily="18" charset="-79"/>
              </a:rPr>
              <a:t>Uni-Select member and get USI DOLLARS</a:t>
            </a:r>
          </a:p>
        </p:txBody>
      </p:sp>
      <p:graphicFrame>
        <p:nvGraphicFramePr>
          <p:cNvPr id="15" name="Tableau 14"/>
          <p:cNvGraphicFramePr>
            <a:graphicFrameLocks noGrp="1"/>
          </p:cNvGraphicFramePr>
          <p:nvPr/>
        </p:nvGraphicFramePr>
        <p:xfrm>
          <a:off x="323528" y="2133600"/>
          <a:ext cx="8496943" cy="4373880"/>
        </p:xfrm>
        <a:graphic>
          <a:graphicData uri="http://schemas.openxmlformats.org/drawingml/2006/table">
            <a:tbl>
              <a:tblPr firstRow="1" bandRow="1">
                <a:effectLst>
                  <a:outerShdw blurRad="50800" dist="38100" dir="16200000" rotWithShape="0">
                    <a:prstClr val="black">
                      <a:alpha val="40000"/>
                    </a:prstClr>
                  </a:outerShdw>
                </a:effectLst>
                <a:tableStyleId>{6E25E649-3F16-4E02-A733-19D2CDBF48F0}</a:tableStyleId>
              </a:tblPr>
              <a:tblGrid>
                <a:gridCol w="3211800">
                  <a:extLst>
                    <a:ext uri="{9D8B030D-6E8A-4147-A177-3AD203B41FA5}">
                      <a16:colId xmlns:a16="http://schemas.microsoft.com/office/drawing/2014/main" val="20000"/>
                    </a:ext>
                  </a:extLst>
                </a:gridCol>
                <a:gridCol w="2452829">
                  <a:extLst>
                    <a:ext uri="{9D8B030D-6E8A-4147-A177-3AD203B41FA5}">
                      <a16:colId xmlns:a16="http://schemas.microsoft.com/office/drawing/2014/main" val="20001"/>
                    </a:ext>
                  </a:extLst>
                </a:gridCol>
                <a:gridCol w="2832314">
                  <a:extLst>
                    <a:ext uri="{9D8B030D-6E8A-4147-A177-3AD203B41FA5}">
                      <a16:colId xmlns:a16="http://schemas.microsoft.com/office/drawing/2014/main" val="20002"/>
                    </a:ext>
                  </a:extLst>
                </a:gridCol>
              </a:tblGrid>
              <a:tr h="370840">
                <a:tc gridSpan="3">
                  <a:txBody>
                    <a:bodyPr/>
                    <a:lstStyle/>
                    <a:p>
                      <a:pPr algn="ctr"/>
                      <a:r>
                        <a:rPr lang="en-CA" sz="1600" noProof="0" dirty="0">
                          <a:latin typeface="Calibri" pitchFamily="34" charset="0"/>
                        </a:rPr>
                        <a:t>Calculation Chart for Eligible Lines*</a:t>
                      </a:r>
                    </a:p>
                    <a:p>
                      <a:pPr algn="ctr"/>
                      <a:r>
                        <a:rPr lang="en-CA" sz="1600" noProof="0" dirty="0">
                          <a:latin typeface="Calibri" pitchFamily="34" charset="0"/>
                        </a:rPr>
                        <a:t>Percentage</a:t>
                      </a:r>
                      <a:r>
                        <a:rPr lang="en-CA" sz="1600" baseline="0" noProof="0" dirty="0">
                          <a:latin typeface="Calibri" pitchFamily="34" charset="0"/>
                        </a:rPr>
                        <a:t> of rebate transferable in USI Dollars</a:t>
                      </a:r>
                      <a:endParaRPr lang="en-CA" sz="1600" noProof="0" dirty="0">
                        <a:latin typeface="Calibri" pitchFamily="34" charset="0"/>
                      </a:endParaRPr>
                    </a:p>
                  </a:txBody>
                  <a:tcPr/>
                </a:tc>
                <a:tc hMerge="1">
                  <a:txBody>
                    <a:bodyPr/>
                    <a:lstStyle/>
                    <a:p>
                      <a:pPr algn="ctr"/>
                      <a:endParaRPr lang="fr-CA" sz="1600" dirty="0"/>
                    </a:p>
                  </a:txBody>
                  <a:tcPr/>
                </a:tc>
                <a:tc hMerge="1">
                  <a:txBody>
                    <a:bodyPr/>
                    <a:lstStyle/>
                    <a:p>
                      <a:pPr algn="ctr"/>
                      <a:endParaRPr lang="fr-CA" sz="1600" dirty="0"/>
                    </a:p>
                  </a:txBody>
                  <a:tcPr/>
                </a:tc>
                <a:extLst>
                  <a:ext uri="{0D108BD9-81ED-4DB2-BD59-A6C34878D82A}">
                    <a16:rowId xmlns:a16="http://schemas.microsoft.com/office/drawing/2014/main" val="10000"/>
                  </a:ext>
                </a:extLst>
              </a:tr>
              <a:tr h="370840">
                <a:tc>
                  <a:txBody>
                    <a:bodyPr/>
                    <a:lstStyle/>
                    <a:p>
                      <a:pPr algn="ctr"/>
                      <a:r>
                        <a:rPr lang="en-CA" sz="1600" noProof="0">
                          <a:solidFill>
                            <a:srgbClr val="000000"/>
                          </a:solidFill>
                        </a:rPr>
                        <a:t>Annual Purchases $**</a:t>
                      </a:r>
                      <a:endParaRPr lang="en-CA" sz="1600" b="1" noProof="0">
                        <a:solidFill>
                          <a:srgbClr val="000000"/>
                        </a:solidFill>
                      </a:endParaRPr>
                    </a:p>
                  </a:txBody>
                  <a:tcPr/>
                </a:tc>
                <a:tc>
                  <a:txBody>
                    <a:bodyPr/>
                    <a:lstStyle/>
                    <a:p>
                      <a:pPr algn="ctr"/>
                      <a:r>
                        <a:rPr lang="en-CA" sz="1600" noProof="0">
                          <a:solidFill>
                            <a:srgbClr val="000000"/>
                          </a:solidFill>
                        </a:rPr>
                        <a:t>Regular Lines</a:t>
                      </a:r>
                      <a:endParaRPr lang="en-CA" sz="1600" b="1" noProof="0">
                        <a:solidFill>
                          <a:srgbClr val="000000"/>
                        </a:solidFill>
                      </a:endParaRPr>
                    </a:p>
                  </a:txBody>
                  <a:tcPr/>
                </a:tc>
                <a:tc>
                  <a:txBody>
                    <a:bodyPr/>
                    <a:lstStyle/>
                    <a:p>
                      <a:pPr algn="ctr"/>
                      <a:r>
                        <a:rPr lang="en-CA" sz="1600" noProof="0">
                          <a:solidFill>
                            <a:srgbClr val="000000"/>
                          </a:solidFill>
                        </a:rPr>
                        <a:t>Specialty Lines</a:t>
                      </a:r>
                      <a:endParaRPr lang="en-CA" sz="1600" b="1" noProof="0">
                        <a:solidFill>
                          <a:srgbClr val="000000"/>
                        </a:solidFill>
                      </a:endParaRPr>
                    </a:p>
                  </a:txBody>
                  <a:tcPr/>
                </a:tc>
                <a:extLst>
                  <a:ext uri="{0D108BD9-81ED-4DB2-BD59-A6C34878D82A}">
                    <a16:rowId xmlns:a16="http://schemas.microsoft.com/office/drawing/2014/main" val="10001"/>
                  </a:ext>
                </a:extLst>
              </a:tr>
              <a:tr h="370840">
                <a:tc>
                  <a:txBody>
                    <a:bodyPr/>
                    <a:lstStyle/>
                    <a:p>
                      <a:pPr algn="ctr"/>
                      <a:r>
                        <a:rPr lang="en-CA" sz="1800" kern="1200" noProof="0">
                          <a:solidFill>
                            <a:srgbClr val="000000"/>
                          </a:solidFill>
                          <a:latin typeface="+mn-lt"/>
                          <a:ea typeface="+mn-ea"/>
                          <a:cs typeface="+mn-cs"/>
                        </a:rPr>
                        <a:t>$30,000 to $59,999</a:t>
                      </a:r>
                    </a:p>
                  </a:txBody>
                  <a:tcPr/>
                </a:tc>
                <a:tc>
                  <a:txBody>
                    <a:bodyPr/>
                    <a:lstStyle/>
                    <a:p>
                      <a:pPr algn="ctr"/>
                      <a:r>
                        <a:rPr lang="en-CA" noProof="0">
                          <a:solidFill>
                            <a:srgbClr val="000000"/>
                          </a:solidFill>
                        </a:rPr>
                        <a:t>2</a:t>
                      </a:r>
                      <a:r>
                        <a:rPr lang="en-CA" baseline="0" noProof="0">
                          <a:solidFill>
                            <a:srgbClr val="000000"/>
                          </a:solidFill>
                        </a:rPr>
                        <a:t> %</a:t>
                      </a:r>
                      <a:endParaRPr lang="en-CA" noProof="0">
                        <a:solidFill>
                          <a:srgbClr val="000000"/>
                        </a:solidFill>
                      </a:endParaRPr>
                    </a:p>
                  </a:txBody>
                  <a:tcPr/>
                </a:tc>
                <a:tc>
                  <a:txBody>
                    <a:bodyPr/>
                    <a:lstStyle/>
                    <a:p>
                      <a:pPr algn="ctr"/>
                      <a:r>
                        <a:rPr lang="en-CA" noProof="0">
                          <a:solidFill>
                            <a:srgbClr val="000000"/>
                          </a:solidFill>
                        </a:rPr>
                        <a:t>0.33 %</a:t>
                      </a:r>
                    </a:p>
                  </a:txBody>
                  <a:tcPr/>
                </a:tc>
                <a:extLst>
                  <a:ext uri="{0D108BD9-81ED-4DB2-BD59-A6C34878D82A}">
                    <a16:rowId xmlns:a16="http://schemas.microsoft.com/office/drawing/2014/main" val="10002"/>
                  </a:ext>
                </a:extLst>
              </a:tr>
              <a:tr h="370840">
                <a:tc>
                  <a:txBody>
                    <a:bodyPr/>
                    <a:lstStyle/>
                    <a:p>
                      <a:pPr algn="ctr"/>
                      <a:r>
                        <a:rPr lang="en-CA" sz="1800" kern="1200" noProof="0">
                          <a:solidFill>
                            <a:srgbClr val="000000"/>
                          </a:solidFill>
                          <a:latin typeface="+mn-lt"/>
                          <a:ea typeface="+mn-ea"/>
                          <a:cs typeface="+mn-cs"/>
                        </a:rPr>
                        <a:t>$60,000 to $99,999</a:t>
                      </a:r>
                    </a:p>
                  </a:txBody>
                  <a:tcPr/>
                </a:tc>
                <a:tc>
                  <a:txBody>
                    <a:bodyPr/>
                    <a:lstStyle/>
                    <a:p>
                      <a:pPr algn="ctr"/>
                      <a:r>
                        <a:rPr lang="en-CA" noProof="0">
                          <a:solidFill>
                            <a:srgbClr val="000000"/>
                          </a:solidFill>
                        </a:rPr>
                        <a:t>3 % </a:t>
                      </a:r>
                    </a:p>
                  </a:txBody>
                  <a:tcPr/>
                </a:tc>
                <a:tc>
                  <a:txBody>
                    <a:bodyPr/>
                    <a:lstStyle/>
                    <a:p>
                      <a:pPr algn="ctr"/>
                      <a:r>
                        <a:rPr lang="en-CA" noProof="0">
                          <a:solidFill>
                            <a:srgbClr val="000000"/>
                          </a:solidFill>
                        </a:rPr>
                        <a:t>0.66 %</a:t>
                      </a:r>
                    </a:p>
                  </a:txBody>
                  <a:tcPr/>
                </a:tc>
                <a:extLst>
                  <a:ext uri="{0D108BD9-81ED-4DB2-BD59-A6C34878D82A}">
                    <a16:rowId xmlns:a16="http://schemas.microsoft.com/office/drawing/2014/main" val="10003"/>
                  </a:ext>
                </a:extLst>
              </a:tr>
              <a:tr h="370840">
                <a:tc>
                  <a:txBody>
                    <a:bodyPr/>
                    <a:lstStyle/>
                    <a:p>
                      <a:pPr algn="ctr"/>
                      <a:r>
                        <a:rPr lang="en-CA" sz="1800" kern="1200" noProof="0">
                          <a:solidFill>
                            <a:srgbClr val="000000"/>
                          </a:solidFill>
                          <a:latin typeface="+mn-lt"/>
                          <a:ea typeface="+mn-ea"/>
                          <a:cs typeface="+mn-cs"/>
                        </a:rPr>
                        <a:t>$100,000 to $149,999</a:t>
                      </a:r>
                    </a:p>
                  </a:txBody>
                  <a:tcPr/>
                </a:tc>
                <a:tc>
                  <a:txBody>
                    <a:bodyPr/>
                    <a:lstStyle/>
                    <a:p>
                      <a:pPr algn="ctr"/>
                      <a:r>
                        <a:rPr lang="en-CA" noProof="0">
                          <a:solidFill>
                            <a:srgbClr val="000000"/>
                          </a:solidFill>
                        </a:rPr>
                        <a:t>4 %</a:t>
                      </a:r>
                    </a:p>
                  </a:txBody>
                  <a:tcPr/>
                </a:tc>
                <a:tc>
                  <a:txBody>
                    <a:bodyPr/>
                    <a:lstStyle/>
                    <a:p>
                      <a:pPr algn="ctr"/>
                      <a:r>
                        <a:rPr lang="en-CA" noProof="0">
                          <a:solidFill>
                            <a:srgbClr val="000000"/>
                          </a:solidFill>
                        </a:rPr>
                        <a:t>1 %</a:t>
                      </a:r>
                    </a:p>
                  </a:txBody>
                  <a:tcPr/>
                </a:tc>
                <a:extLst>
                  <a:ext uri="{0D108BD9-81ED-4DB2-BD59-A6C34878D82A}">
                    <a16:rowId xmlns:a16="http://schemas.microsoft.com/office/drawing/2014/main" val="10004"/>
                  </a:ext>
                </a:extLst>
              </a:tr>
              <a:tr h="370840">
                <a:tc>
                  <a:txBody>
                    <a:bodyPr/>
                    <a:lstStyle/>
                    <a:p>
                      <a:pPr algn="ctr"/>
                      <a:r>
                        <a:rPr lang="en-CA" sz="1800" kern="1200" noProof="0" dirty="0">
                          <a:solidFill>
                            <a:srgbClr val="000000"/>
                          </a:solidFill>
                          <a:latin typeface="+mn-lt"/>
                          <a:ea typeface="+mn-ea"/>
                          <a:cs typeface="+mn-cs"/>
                        </a:rPr>
                        <a:t>$150,000 to $199,999</a:t>
                      </a:r>
                    </a:p>
                  </a:txBody>
                  <a:tcPr/>
                </a:tc>
                <a:tc>
                  <a:txBody>
                    <a:bodyPr/>
                    <a:lstStyle/>
                    <a:p>
                      <a:pPr algn="ctr"/>
                      <a:r>
                        <a:rPr lang="en-CA" noProof="0">
                          <a:solidFill>
                            <a:srgbClr val="000000"/>
                          </a:solidFill>
                        </a:rPr>
                        <a:t>5 %</a:t>
                      </a:r>
                    </a:p>
                  </a:txBody>
                  <a:tcPr/>
                </a:tc>
                <a:tc>
                  <a:txBody>
                    <a:bodyPr/>
                    <a:lstStyle/>
                    <a:p>
                      <a:pPr algn="ctr"/>
                      <a:r>
                        <a:rPr lang="en-CA" noProof="0">
                          <a:solidFill>
                            <a:srgbClr val="000000"/>
                          </a:solidFill>
                        </a:rPr>
                        <a:t>1.33 %</a:t>
                      </a:r>
                    </a:p>
                  </a:txBody>
                  <a:tcPr/>
                </a:tc>
                <a:extLst>
                  <a:ext uri="{0D108BD9-81ED-4DB2-BD59-A6C34878D82A}">
                    <a16:rowId xmlns:a16="http://schemas.microsoft.com/office/drawing/2014/main" val="10005"/>
                  </a:ext>
                </a:extLst>
              </a:tr>
              <a:tr h="370840">
                <a:tc>
                  <a:txBody>
                    <a:bodyPr/>
                    <a:lstStyle/>
                    <a:p>
                      <a:pPr algn="ctr"/>
                      <a:r>
                        <a:rPr lang="en-CA" sz="1800" kern="1200" noProof="0" dirty="0">
                          <a:solidFill>
                            <a:srgbClr val="000000"/>
                          </a:solidFill>
                          <a:latin typeface="+mn-lt"/>
                          <a:ea typeface="+mn-ea"/>
                          <a:cs typeface="+mn-cs"/>
                        </a:rPr>
                        <a:t>$200,000</a:t>
                      </a:r>
                      <a:r>
                        <a:rPr lang="en-CA" sz="1800" kern="1200" baseline="0" noProof="0" dirty="0">
                          <a:solidFill>
                            <a:srgbClr val="000000"/>
                          </a:solidFill>
                          <a:latin typeface="+mn-lt"/>
                          <a:ea typeface="+mn-ea"/>
                          <a:cs typeface="+mn-cs"/>
                        </a:rPr>
                        <a:t> to $249,999</a:t>
                      </a:r>
                      <a:endParaRPr lang="en-CA" sz="1800" kern="1200" noProof="0" dirty="0">
                        <a:solidFill>
                          <a:srgbClr val="000000"/>
                        </a:solidFill>
                        <a:latin typeface="+mn-lt"/>
                        <a:ea typeface="+mn-ea"/>
                        <a:cs typeface="+mn-cs"/>
                      </a:endParaRPr>
                    </a:p>
                  </a:txBody>
                  <a:tcPr/>
                </a:tc>
                <a:tc>
                  <a:txBody>
                    <a:bodyPr/>
                    <a:lstStyle/>
                    <a:p>
                      <a:pPr algn="ctr"/>
                      <a:r>
                        <a:rPr lang="en-CA" noProof="0" dirty="0">
                          <a:solidFill>
                            <a:srgbClr val="000000"/>
                          </a:solidFill>
                        </a:rPr>
                        <a:t>5.5 %</a:t>
                      </a:r>
                    </a:p>
                  </a:txBody>
                  <a:tcPr/>
                </a:tc>
                <a:tc>
                  <a:txBody>
                    <a:bodyPr/>
                    <a:lstStyle/>
                    <a:p>
                      <a:pPr algn="ctr"/>
                      <a:r>
                        <a:rPr lang="en-CA" noProof="0" dirty="0">
                          <a:solidFill>
                            <a:srgbClr val="000000"/>
                          </a:solidFill>
                        </a:rPr>
                        <a:t>1.33 %</a:t>
                      </a:r>
                    </a:p>
                  </a:txBody>
                  <a:tcPr/>
                </a:tc>
                <a:extLst>
                  <a:ext uri="{0D108BD9-81ED-4DB2-BD59-A6C34878D82A}">
                    <a16:rowId xmlns:a16="http://schemas.microsoft.com/office/drawing/2014/main" val="10006"/>
                  </a:ext>
                </a:extLst>
              </a:tr>
              <a:tr h="370840">
                <a:tc>
                  <a:txBody>
                    <a:bodyPr/>
                    <a:lstStyle/>
                    <a:p>
                      <a:pPr algn="ctr"/>
                      <a:r>
                        <a:rPr lang="en-CA" sz="1800" kern="1200" noProof="0" dirty="0">
                          <a:solidFill>
                            <a:srgbClr val="000000"/>
                          </a:solidFill>
                          <a:latin typeface="+mn-lt"/>
                          <a:ea typeface="+mn-ea"/>
                          <a:cs typeface="+mn-cs"/>
                        </a:rPr>
                        <a:t>$250,000 to $299,999</a:t>
                      </a:r>
                    </a:p>
                  </a:txBody>
                  <a:tcPr/>
                </a:tc>
                <a:tc>
                  <a:txBody>
                    <a:bodyPr/>
                    <a:lstStyle/>
                    <a:p>
                      <a:pPr algn="ctr"/>
                      <a:r>
                        <a:rPr lang="en-CA" noProof="0" dirty="0">
                          <a:solidFill>
                            <a:srgbClr val="000000"/>
                          </a:solidFill>
                        </a:rPr>
                        <a:t>6 %</a:t>
                      </a:r>
                    </a:p>
                  </a:txBody>
                  <a:tcPr/>
                </a:tc>
                <a:tc>
                  <a:txBody>
                    <a:bodyPr/>
                    <a:lstStyle/>
                    <a:p>
                      <a:pPr algn="ctr"/>
                      <a:r>
                        <a:rPr lang="en-CA" noProof="0" dirty="0">
                          <a:solidFill>
                            <a:srgbClr val="000000"/>
                          </a:solidFill>
                        </a:rPr>
                        <a:t>1.33 %</a:t>
                      </a:r>
                    </a:p>
                  </a:txBody>
                  <a:tcPr/>
                </a:tc>
                <a:extLst>
                  <a:ext uri="{0D108BD9-81ED-4DB2-BD59-A6C34878D82A}">
                    <a16:rowId xmlns:a16="http://schemas.microsoft.com/office/drawing/2014/main" val="10007"/>
                  </a:ext>
                </a:extLst>
              </a:tr>
              <a:tr h="370840">
                <a:tc>
                  <a:txBody>
                    <a:bodyPr/>
                    <a:lstStyle/>
                    <a:p>
                      <a:pPr algn="ctr"/>
                      <a:r>
                        <a:rPr lang="en-CA" sz="1800" kern="1200" noProof="0" dirty="0">
                          <a:solidFill>
                            <a:srgbClr val="000000"/>
                          </a:solidFill>
                          <a:latin typeface="+mn-lt"/>
                          <a:ea typeface="+mn-ea"/>
                          <a:cs typeface="+mn-cs"/>
                        </a:rPr>
                        <a:t>$300,000 to $349,999</a:t>
                      </a:r>
                    </a:p>
                  </a:txBody>
                  <a:tcPr/>
                </a:tc>
                <a:tc>
                  <a:txBody>
                    <a:bodyPr/>
                    <a:lstStyle/>
                    <a:p>
                      <a:pPr algn="ctr"/>
                      <a:r>
                        <a:rPr lang="en-CA" noProof="0" dirty="0">
                          <a:solidFill>
                            <a:srgbClr val="000000"/>
                          </a:solidFill>
                        </a:rPr>
                        <a:t>6.5 %</a:t>
                      </a:r>
                    </a:p>
                  </a:txBody>
                  <a:tcPr/>
                </a:tc>
                <a:tc>
                  <a:txBody>
                    <a:bodyPr/>
                    <a:lstStyle/>
                    <a:p>
                      <a:pPr algn="ctr"/>
                      <a:r>
                        <a:rPr lang="en-CA" noProof="0" dirty="0">
                          <a:solidFill>
                            <a:srgbClr val="000000"/>
                          </a:solidFill>
                        </a:rPr>
                        <a:t>1.33 %</a:t>
                      </a:r>
                    </a:p>
                  </a:txBody>
                  <a:tcPr/>
                </a:tc>
                <a:extLst>
                  <a:ext uri="{0D108BD9-81ED-4DB2-BD59-A6C34878D82A}">
                    <a16:rowId xmlns:a16="http://schemas.microsoft.com/office/drawing/2014/main" val="10008"/>
                  </a:ext>
                </a:extLst>
              </a:tr>
              <a:tr h="370840">
                <a:tc>
                  <a:txBody>
                    <a:bodyPr/>
                    <a:lstStyle/>
                    <a:p>
                      <a:pPr algn="ctr"/>
                      <a:r>
                        <a:rPr lang="en-CA" sz="1800" kern="1200" noProof="0" dirty="0">
                          <a:solidFill>
                            <a:srgbClr val="000000"/>
                          </a:solidFill>
                          <a:latin typeface="+mn-lt"/>
                          <a:ea typeface="+mn-ea"/>
                          <a:cs typeface="+mn-cs"/>
                        </a:rPr>
                        <a:t>$350,000</a:t>
                      </a:r>
                      <a:r>
                        <a:rPr lang="en-CA" sz="1800" kern="1200" baseline="0" noProof="0" dirty="0">
                          <a:solidFill>
                            <a:srgbClr val="000000"/>
                          </a:solidFill>
                          <a:latin typeface="+mn-lt"/>
                          <a:ea typeface="+mn-ea"/>
                          <a:cs typeface="+mn-cs"/>
                        </a:rPr>
                        <a:t> and up</a:t>
                      </a:r>
                      <a:endParaRPr lang="en-CA" sz="1800" kern="1200" noProof="0" dirty="0">
                        <a:solidFill>
                          <a:srgbClr val="000000"/>
                        </a:solidFill>
                        <a:latin typeface="+mn-lt"/>
                        <a:ea typeface="+mn-ea"/>
                        <a:cs typeface="+mn-cs"/>
                      </a:endParaRPr>
                    </a:p>
                  </a:txBody>
                  <a:tcPr/>
                </a:tc>
                <a:tc>
                  <a:txBody>
                    <a:bodyPr/>
                    <a:lstStyle/>
                    <a:p>
                      <a:pPr algn="ctr"/>
                      <a:r>
                        <a:rPr lang="en-CA" noProof="0" dirty="0">
                          <a:solidFill>
                            <a:srgbClr val="000000"/>
                          </a:solidFill>
                        </a:rPr>
                        <a:t>7 %</a:t>
                      </a:r>
                    </a:p>
                  </a:txBody>
                  <a:tcPr/>
                </a:tc>
                <a:tc>
                  <a:txBody>
                    <a:bodyPr/>
                    <a:lstStyle/>
                    <a:p>
                      <a:pPr algn="ctr"/>
                      <a:r>
                        <a:rPr lang="en-CA" noProof="0" dirty="0">
                          <a:solidFill>
                            <a:srgbClr val="000000"/>
                          </a:solidFill>
                        </a:rPr>
                        <a:t>1.33 %</a:t>
                      </a:r>
                    </a:p>
                  </a:txBody>
                  <a:tcPr/>
                </a:tc>
                <a:extLst>
                  <a:ext uri="{0D108BD9-81ED-4DB2-BD59-A6C34878D82A}">
                    <a16:rowId xmlns:a16="http://schemas.microsoft.com/office/drawing/2014/main" val="10009"/>
                  </a:ext>
                </a:extLst>
              </a:tr>
              <a:tr h="370840">
                <a:tc gridSpan="3">
                  <a:txBody>
                    <a:bodyPr/>
                    <a:lstStyle/>
                    <a:p>
                      <a:r>
                        <a:rPr lang="en-CA" sz="1200" noProof="0" dirty="0">
                          <a:solidFill>
                            <a:schemeClr val="tx1"/>
                          </a:solidFill>
                          <a:latin typeface="Calibri" pitchFamily="34" charset="0"/>
                        </a:rPr>
                        <a:t>*See chart for </a:t>
                      </a:r>
                      <a:r>
                        <a:rPr lang="en-CA" sz="1200" baseline="0" noProof="0" dirty="0">
                          <a:solidFill>
                            <a:schemeClr val="tx1"/>
                          </a:solidFill>
                          <a:latin typeface="Calibri" pitchFamily="34" charset="0"/>
                        </a:rPr>
                        <a:t>eligible lines</a:t>
                      </a:r>
                      <a:r>
                        <a:rPr lang="en-CA" sz="1200" noProof="0" dirty="0">
                          <a:solidFill>
                            <a:schemeClr val="tx1"/>
                          </a:solidFill>
                          <a:latin typeface="Calibri" pitchFamily="34" charset="0"/>
                        </a:rPr>
                        <a:t>.</a:t>
                      </a:r>
                    </a:p>
                    <a:p>
                      <a:r>
                        <a:rPr lang="en-CA" sz="1200" noProof="0" dirty="0">
                          <a:latin typeface="Calibri" pitchFamily="34" charset="0"/>
                        </a:rPr>
                        <a:t>** </a:t>
                      </a:r>
                      <a:r>
                        <a:rPr lang="en-CA" sz="1200" noProof="0" dirty="0">
                          <a:solidFill>
                            <a:schemeClr val="tx1"/>
                          </a:solidFill>
                          <a:latin typeface="Calibri" pitchFamily="34" charset="0"/>
                        </a:rPr>
                        <a:t>Only includes purchases</a:t>
                      </a:r>
                      <a:r>
                        <a:rPr lang="en-CA" sz="1200" baseline="0" noProof="0" dirty="0">
                          <a:solidFill>
                            <a:schemeClr val="tx1"/>
                          </a:solidFill>
                          <a:latin typeface="Calibri" pitchFamily="34" charset="0"/>
                        </a:rPr>
                        <a:t> </a:t>
                      </a:r>
                      <a:r>
                        <a:rPr lang="en-CA" sz="1200" noProof="0" dirty="0">
                          <a:solidFill>
                            <a:schemeClr val="tx1"/>
                          </a:solidFill>
                          <a:latin typeface="Calibri" pitchFamily="34" charset="0"/>
                        </a:rPr>
                        <a:t>made from participating manufacturers.</a:t>
                      </a:r>
                    </a:p>
                  </a:txBody>
                  <a:tcPr/>
                </a:tc>
                <a:tc hMerge="1">
                  <a:txBody>
                    <a:bodyPr/>
                    <a:lstStyle/>
                    <a:p>
                      <a:endParaRPr lang="fr-CA" dirty="0"/>
                    </a:p>
                  </a:txBody>
                  <a:tcPr/>
                </a:tc>
                <a:tc hMerge="1">
                  <a:txBody>
                    <a:bodyPr/>
                    <a:lstStyle/>
                    <a:p>
                      <a:endParaRPr lang="fr-CA" dirty="0"/>
                    </a:p>
                  </a:txBody>
                  <a:tcPr/>
                </a:tc>
                <a:extLst>
                  <a:ext uri="{0D108BD9-81ED-4DB2-BD59-A6C34878D82A}">
                    <a16:rowId xmlns:a16="http://schemas.microsoft.com/office/drawing/2014/main" val="10010"/>
                  </a:ext>
                </a:extLst>
              </a:tr>
            </a:tbl>
          </a:graphicData>
        </a:graphic>
      </p:graphicFrame>
      <p:sp>
        <p:nvSpPr>
          <p:cNvPr id="6" name="ZoneTexte 5"/>
          <p:cNvSpPr txBox="1"/>
          <p:nvPr/>
        </p:nvSpPr>
        <p:spPr>
          <a:xfrm>
            <a:off x="0" y="228600"/>
            <a:ext cx="8640960" cy="707886"/>
          </a:xfrm>
          <a:prstGeom prst="rect">
            <a:avLst/>
          </a:prstGeom>
          <a:noFill/>
        </p:spPr>
        <p:txBody>
          <a:bodyPr wrap="square" rtlCol="0">
            <a:spAutoFit/>
          </a:bodyPr>
          <a:lstStyle/>
          <a:p>
            <a:r>
              <a:rPr lang="en-CA" sz="4000" dirty="0">
                <a:latin typeface="Calibri" pitchFamily="34" charset="0"/>
              </a:rPr>
              <a:t>Loyalty Rebates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2852936"/>
            <a:ext cx="7092280" cy="1107996"/>
          </a:xfrm>
          <a:prstGeom prst="rect">
            <a:avLst/>
          </a:prstGeom>
          <a:noFill/>
        </p:spPr>
        <p:txBody>
          <a:bodyPr wrap="square" rtlCol="0">
            <a:spAutoFit/>
          </a:bodyPr>
          <a:lstStyle/>
          <a:p>
            <a:pPr algn="ctr"/>
            <a:r>
              <a:rPr lang="en-US" sz="6600" dirty="0">
                <a:latin typeface="Calibri" pitchFamily="34" charset="0"/>
              </a:rPr>
              <a:t>Warranties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9600"/>
            <a:ext cx="8686800" cy="808038"/>
          </a:xfrm>
        </p:spPr>
        <p:txBody>
          <a:bodyPr/>
          <a:lstStyle/>
          <a:p>
            <a:r>
              <a:rPr lang="en-CA" sz="4400" dirty="0">
                <a:solidFill>
                  <a:schemeClr val="tx1"/>
                </a:solidFill>
              </a:rPr>
              <a:t>INCREASE OF THE LABOUR  REINBURSEMENT RATES </a:t>
            </a:r>
          </a:p>
        </p:txBody>
      </p:sp>
      <p:sp>
        <p:nvSpPr>
          <p:cNvPr id="4" name="Espace réservé du contenu 3"/>
          <p:cNvSpPr txBox="1">
            <a:spLocks noGrp="1"/>
          </p:cNvSpPr>
          <p:nvPr>
            <p:ph idx="1"/>
          </p:nvPr>
        </p:nvSpPr>
        <p:spPr>
          <a:xfrm>
            <a:off x="228600" y="2590800"/>
            <a:ext cx="8686800" cy="176663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en-US" dirty="0">
                <a:solidFill>
                  <a:schemeClr val="tx1"/>
                </a:solidFill>
              </a:rPr>
              <a:t>Door Rates (as of 2015)</a:t>
            </a:r>
            <a:endParaRPr lang="en-US" sz="3200" dirty="0">
              <a:solidFill>
                <a:schemeClr val="tx1"/>
              </a:solidFill>
            </a:endParaRPr>
          </a:p>
          <a:p>
            <a:pPr algn="ctr">
              <a:buNone/>
            </a:pPr>
            <a:r>
              <a:rPr lang="en-US" sz="3200" b="1" dirty="0">
                <a:solidFill>
                  <a:srgbClr val="FF0000"/>
                </a:solidFill>
              </a:rPr>
              <a:t>$65 </a:t>
            </a:r>
            <a:r>
              <a:rPr lang="en-US" sz="3200" dirty="0">
                <a:solidFill>
                  <a:schemeClr val="tx1"/>
                </a:solidFill>
              </a:rPr>
              <a:t>Atlantic/Quebec</a:t>
            </a:r>
          </a:p>
          <a:p>
            <a:pPr algn="ctr">
              <a:buNone/>
            </a:pPr>
            <a:r>
              <a:rPr lang="en-US" sz="3200" b="1" dirty="0">
                <a:solidFill>
                  <a:srgbClr val="FF0000"/>
                </a:solidFill>
              </a:rPr>
              <a:t>$80 </a:t>
            </a:r>
            <a:r>
              <a:rPr lang="en-US" sz="3200" dirty="0">
                <a:solidFill>
                  <a:schemeClr val="tx1"/>
                </a:solidFill>
              </a:rPr>
              <a:t>Ontario / Prairies and Pacific</a:t>
            </a:r>
            <a:endParaRPr lang="en-US" sz="4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2852936"/>
            <a:ext cx="7092280" cy="1107996"/>
          </a:xfrm>
          <a:prstGeom prst="rect">
            <a:avLst/>
          </a:prstGeom>
          <a:noFill/>
        </p:spPr>
        <p:txBody>
          <a:bodyPr wrap="square" rtlCol="0">
            <a:spAutoFit/>
          </a:bodyPr>
          <a:lstStyle/>
          <a:p>
            <a:pPr algn="ctr"/>
            <a:r>
              <a:rPr lang="en-US" sz="6600" dirty="0">
                <a:latin typeface="Calibri" pitchFamily="34" charset="0"/>
              </a:rPr>
              <a:t>Shop Warranties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161219" y="2057400"/>
            <a:ext cx="7696200" cy="7010400"/>
          </a:xfrm>
        </p:spPr>
        <p:txBody>
          <a:bodyPr>
            <a:noAutofit/>
          </a:bodyPr>
          <a:lstStyle/>
          <a:p>
            <a:pPr marL="342000" lvl="1" indent="-342000"/>
            <a:r>
              <a:rPr lang="en-CA" sz="2400" dirty="0"/>
              <a:t>The Labour Warranty ensures that labour and part costs are credited to you if the part installed is defective. The coverage period is 90 days and starts on the day you install the part.</a:t>
            </a:r>
          </a:p>
          <a:p>
            <a:pPr marL="342000" lvl="1" indent="-342000"/>
            <a:r>
              <a:rPr lang="fr-CA" sz="2200" b="1" u="sng" dirty="0"/>
              <a:t>Labour </a:t>
            </a:r>
            <a:r>
              <a:rPr lang="fr-CA" sz="2200" b="1" u="sng" dirty="0" err="1"/>
              <a:t>Warranty</a:t>
            </a:r>
            <a:endParaRPr lang="fr-CA" sz="2200" b="1" u="sng" dirty="0"/>
          </a:p>
          <a:p>
            <a:pPr marL="742050" lvl="2" indent="-342000"/>
            <a:r>
              <a:rPr lang="en-CA" sz="2200" dirty="0"/>
              <a:t>Authorized references to set the rates</a:t>
            </a:r>
          </a:p>
          <a:p>
            <a:pPr marL="1256400" lvl="3" indent="-342000"/>
            <a:r>
              <a:rPr lang="en-CA" sz="2200" dirty="0"/>
              <a:t>Mitchell (</a:t>
            </a:r>
            <a:r>
              <a:rPr lang="en-CA" sz="2200" dirty="0" err="1"/>
              <a:t>ProDemand</a:t>
            </a:r>
            <a:r>
              <a:rPr lang="en-CA" sz="2200" dirty="0"/>
              <a:t>) / ALLDATA </a:t>
            </a:r>
          </a:p>
          <a:p>
            <a:pPr marL="1256400" lvl="3" indent="-342000"/>
            <a:r>
              <a:rPr lang="en-CA" sz="2200" dirty="0"/>
              <a:t>Labour guide in ASP Central Point (included</a:t>
            </a:r>
            <a:endParaRPr lang="en-CA" sz="2400" dirty="0"/>
          </a:p>
          <a:p>
            <a:pPr marL="342000" lvl="1" indent="-342000">
              <a:buNone/>
            </a:pPr>
            <a:endParaRPr lang="en-CA" sz="2200" dirty="0"/>
          </a:p>
          <a:p>
            <a:pPr marL="1256400" lvl="3" indent="-342000"/>
            <a:endParaRPr lang="en-CA" sz="2200" dirty="0"/>
          </a:p>
          <a:p>
            <a:pPr marL="1256400" lvl="3" indent="-342000"/>
            <a:endParaRPr lang="en-CA" sz="2200" dirty="0"/>
          </a:p>
          <a:p>
            <a:pPr>
              <a:buNone/>
            </a:pPr>
            <a:endParaRPr lang="fr-CA" sz="2200" dirty="0"/>
          </a:p>
        </p:txBody>
      </p:sp>
      <p:pic>
        <p:nvPicPr>
          <p:cNvPr id="13" name="Picture 2" descr="J:\Marketing\Julie Bureau\Banner Strategy\Présentations\Background\1206572971625599228jetxee_check_sign_and_cross_sign_3.svg.hi.png"/>
          <p:cNvPicPr>
            <a:picLocks noChangeAspect="1" noChangeArrowheads="1"/>
          </p:cNvPicPr>
          <p:nvPr/>
        </p:nvPicPr>
        <p:blipFill>
          <a:blip r:embed="rId3" cstate="print"/>
          <a:srcRect/>
          <a:stretch>
            <a:fillRect/>
          </a:stretch>
        </p:blipFill>
        <p:spPr bwMode="auto">
          <a:xfrm>
            <a:off x="8083082" y="228600"/>
            <a:ext cx="1060918" cy="1080000"/>
          </a:xfrm>
          <a:prstGeom prst="rect">
            <a:avLst/>
          </a:prstGeom>
          <a:noFill/>
        </p:spPr>
      </p:pic>
      <p:pic>
        <p:nvPicPr>
          <p:cNvPr id="11" name="Picture 1" descr="J:\Marketing\Julie Bureau\Banner Strategy\Logos\Garantie de la main-d'oeuvre\Labour Warranty French\Labour_Warranty_FR.png"/>
          <p:cNvPicPr>
            <a:picLocks noChangeAspect="1" noChangeArrowheads="1"/>
          </p:cNvPicPr>
          <p:nvPr/>
        </p:nvPicPr>
        <p:blipFill>
          <a:blip r:embed="rId4" cstate="print"/>
          <a:stretch>
            <a:fillRect/>
          </a:stretch>
        </p:blipFill>
        <p:spPr bwMode="auto">
          <a:xfrm>
            <a:off x="6597419" y="3276600"/>
            <a:ext cx="2520000" cy="2520000"/>
          </a:xfrm>
          <a:prstGeom prst="rect">
            <a:avLst/>
          </a:prstGeom>
          <a:noFill/>
        </p:spPr>
      </p:pic>
      <p:sp>
        <p:nvSpPr>
          <p:cNvPr id="10" name="ZoneTexte 9"/>
          <p:cNvSpPr txBox="1"/>
          <p:nvPr/>
        </p:nvSpPr>
        <p:spPr>
          <a:xfrm>
            <a:off x="0" y="497148"/>
            <a:ext cx="8550696" cy="707886"/>
          </a:xfrm>
          <a:prstGeom prst="rect">
            <a:avLst/>
          </a:prstGeom>
          <a:noFill/>
        </p:spPr>
        <p:txBody>
          <a:bodyPr wrap="square" rtlCol="0">
            <a:spAutoFit/>
          </a:bodyPr>
          <a:lstStyle/>
          <a:p>
            <a:r>
              <a:rPr lang="en-CA" sz="4000" dirty="0">
                <a:latin typeface="Calibri" pitchFamily="34" charset="0"/>
              </a:rPr>
              <a:t>Labour Warranty for Standard Vehicles</a:t>
            </a:r>
          </a:p>
        </p:txBody>
      </p:sp>
      <p:sp>
        <p:nvSpPr>
          <p:cNvPr id="6" name="ZoneTexte 5"/>
          <p:cNvSpPr txBox="1"/>
          <p:nvPr/>
        </p:nvSpPr>
        <p:spPr>
          <a:xfrm>
            <a:off x="304800" y="5562600"/>
            <a:ext cx="5257800" cy="923330"/>
          </a:xfrm>
          <a:prstGeom prst="rect">
            <a:avLst/>
          </a:prstGeom>
          <a:solidFill>
            <a:schemeClr val="accent5"/>
          </a:solidFill>
          <a:ln>
            <a:solidFill>
              <a:schemeClr val="tx1"/>
            </a:solidFill>
          </a:ln>
        </p:spPr>
        <p:txBody>
          <a:bodyPr wrap="square" rtlCol="0">
            <a:spAutoFit/>
          </a:bodyPr>
          <a:lstStyle/>
          <a:p>
            <a:pPr algn="ctr"/>
            <a:r>
              <a:rPr lang="en-US" i="1" dirty="0">
                <a:solidFill>
                  <a:srgbClr val="FF0000"/>
                </a:solidFill>
                <a:latin typeface="Adobe Gothic Std B" pitchFamily="34" charset="-128"/>
                <a:ea typeface="Adobe Gothic Std B" pitchFamily="34" charset="-128"/>
              </a:rPr>
              <a:t>NEW</a:t>
            </a:r>
          </a:p>
          <a:p>
            <a:pPr algn="ctr"/>
            <a:r>
              <a:rPr lang="en-US" i="1" dirty="0">
                <a:latin typeface="Adobe Gothic Std B" pitchFamily="34" charset="-128"/>
                <a:ea typeface="Adobe Gothic Std B" pitchFamily="34" charset="-128"/>
              </a:rPr>
              <a:t>New electronic </a:t>
            </a:r>
            <a:r>
              <a:rPr lang="en-US" i="1" dirty="0" err="1">
                <a:latin typeface="Adobe Gothic Std B" pitchFamily="34" charset="-128"/>
                <a:ea typeface="Adobe Gothic Std B" pitchFamily="34" charset="-128"/>
              </a:rPr>
              <a:t>labour</a:t>
            </a:r>
            <a:r>
              <a:rPr lang="en-US" i="1" dirty="0">
                <a:latin typeface="Adobe Gothic Std B" pitchFamily="34" charset="-128"/>
                <a:ea typeface="Adobe Gothic Std B" pitchFamily="34" charset="-128"/>
              </a:rPr>
              <a:t> warranty form to accelerate and simplify the claiming process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060848"/>
            <a:ext cx="9396536" cy="3139321"/>
          </a:xfrm>
          <a:prstGeom prst="rect">
            <a:avLst/>
          </a:prstGeom>
          <a:noFill/>
        </p:spPr>
        <p:txBody>
          <a:bodyPr wrap="square" rtlCol="0">
            <a:spAutoFit/>
          </a:bodyPr>
          <a:lstStyle/>
          <a:p>
            <a:pPr algn="ctr"/>
            <a:r>
              <a:rPr lang="en-CA" sz="6600" dirty="0">
                <a:latin typeface="Calibri" pitchFamily="34" charset="0"/>
              </a:rPr>
              <a:t>Technology </a:t>
            </a:r>
          </a:p>
          <a:p>
            <a:pPr algn="ctr"/>
            <a:r>
              <a:rPr lang="en-CA" sz="6600" dirty="0">
                <a:latin typeface="Calibri" pitchFamily="34" charset="0"/>
              </a:rPr>
              <a:t>and Diagnostics</a:t>
            </a:r>
          </a:p>
          <a:p>
            <a:endParaRPr lang="en-CA" sz="66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J:\Marketing\Julie Bureau\Banner Strategy\Présentations\Background\1206572971625599228jetxee_check_sign_and_cross_sign_3.svg.hi.png"/>
          <p:cNvPicPr>
            <a:picLocks noChangeAspect="1" noChangeArrowheads="1"/>
          </p:cNvPicPr>
          <p:nvPr/>
        </p:nvPicPr>
        <p:blipFill>
          <a:blip r:embed="rId2" cstate="print"/>
          <a:srcRect/>
          <a:stretch>
            <a:fillRect/>
          </a:stretch>
        </p:blipFill>
        <p:spPr bwMode="auto">
          <a:xfrm>
            <a:off x="7924800" y="304800"/>
            <a:ext cx="1060918" cy="1080000"/>
          </a:xfrm>
          <a:prstGeom prst="rect">
            <a:avLst/>
          </a:prstGeom>
          <a:noFill/>
        </p:spPr>
      </p:pic>
      <p:sp>
        <p:nvSpPr>
          <p:cNvPr id="8" name="ZoneTexte 7"/>
          <p:cNvSpPr txBox="1"/>
          <p:nvPr/>
        </p:nvSpPr>
        <p:spPr>
          <a:xfrm>
            <a:off x="228600" y="1295400"/>
            <a:ext cx="8640960" cy="1154162"/>
          </a:xfrm>
          <a:prstGeom prst="rect">
            <a:avLst/>
          </a:prstGeom>
          <a:noFill/>
        </p:spPr>
        <p:txBody>
          <a:bodyPr wrap="square" rtlCol="0" anchor="ctr">
            <a:spAutoFit/>
          </a:bodyPr>
          <a:lstStyle/>
          <a:p>
            <a:pPr algn="ctr"/>
            <a:r>
              <a:rPr lang="en-CA" sz="2300" dirty="0">
                <a:latin typeface="Calibri" pitchFamily="34" charset="0"/>
              </a:rPr>
              <a:t>It’s a real-time e-commerce link between YOU and your jobber member.</a:t>
            </a:r>
          </a:p>
          <a:p>
            <a:pPr algn="ctr"/>
            <a:r>
              <a:rPr lang="en-CA" sz="2300" b="1" u="sng" dirty="0">
                <a:latin typeface="Calibri" pitchFamily="34" charset="0"/>
                <a:hlinkClick r:id="rId3"/>
              </a:rPr>
              <a:t>http://www.uni-select.biz/</a:t>
            </a:r>
            <a:endParaRPr lang="en-CA" sz="2300" b="1" u="sng" dirty="0">
              <a:latin typeface="Calibri" pitchFamily="34" charset="0"/>
            </a:endParaRPr>
          </a:p>
        </p:txBody>
      </p:sp>
      <p:pic>
        <p:nvPicPr>
          <p:cNvPr id="9" name="Picture 2"/>
          <p:cNvPicPr>
            <a:picLocks noChangeAspect="1" noChangeArrowheads="1"/>
          </p:cNvPicPr>
          <p:nvPr/>
        </p:nvPicPr>
        <p:blipFill>
          <a:blip r:embed="rId4" cstate="print"/>
          <a:stretch>
            <a:fillRect/>
          </a:stretch>
        </p:blipFill>
        <p:spPr bwMode="auto">
          <a:xfrm>
            <a:off x="2819400" y="533400"/>
            <a:ext cx="3735704" cy="704850"/>
          </a:xfrm>
          <a:prstGeom prst="rect">
            <a:avLst/>
          </a:prstGeom>
          <a:noFill/>
          <a:ln w="9525">
            <a:noFill/>
            <a:miter lim="800000"/>
            <a:headEnd/>
            <a:tailEnd/>
          </a:ln>
          <a:effectLst>
            <a:glow rad="228600">
              <a:schemeClr val="bg1">
                <a:alpha val="40000"/>
              </a:schemeClr>
            </a:glow>
          </a:effectLst>
        </p:spPr>
      </p:pic>
      <p:sp>
        <p:nvSpPr>
          <p:cNvPr id="10" name="ZoneTexte 9"/>
          <p:cNvSpPr txBox="1"/>
          <p:nvPr/>
        </p:nvSpPr>
        <p:spPr>
          <a:xfrm>
            <a:off x="241300" y="2514600"/>
            <a:ext cx="8640960" cy="4247317"/>
          </a:xfrm>
          <a:prstGeom prst="rect">
            <a:avLst/>
          </a:prstGeom>
          <a:noFill/>
        </p:spPr>
        <p:txBody>
          <a:bodyPr wrap="square" rtlCol="0">
            <a:spAutoFit/>
          </a:bodyPr>
          <a:lstStyle/>
          <a:p>
            <a:pPr marL="342000" indent="-342000">
              <a:buFont typeface="Arial" pitchFamily="34" charset="0"/>
              <a:buChar char="•"/>
            </a:pPr>
            <a:r>
              <a:rPr lang="en-CA" dirty="0">
                <a:latin typeface="Calibri" pitchFamily="34" charset="0"/>
              </a:rPr>
              <a:t>PDFs of promotional catalogues</a:t>
            </a:r>
          </a:p>
          <a:p>
            <a:pPr marL="342000" indent="-342000">
              <a:buFont typeface="Arial" pitchFamily="34" charset="0"/>
              <a:buChar char="•"/>
            </a:pPr>
            <a:r>
              <a:rPr lang="en-CA" dirty="0">
                <a:latin typeface="Calibri" pitchFamily="34" charset="0"/>
              </a:rPr>
              <a:t>Catalogue for application parts</a:t>
            </a:r>
          </a:p>
          <a:p>
            <a:pPr marL="799200" lvl="2" indent="-342000">
              <a:buFont typeface="Arial" pitchFamily="34" charset="0"/>
              <a:buChar char="•"/>
            </a:pPr>
            <a:r>
              <a:rPr lang="en-CA" sz="1400" dirty="0">
                <a:latin typeface="Calibri" pitchFamily="34" charset="0"/>
              </a:rPr>
              <a:t> National-branded products</a:t>
            </a:r>
          </a:p>
          <a:p>
            <a:pPr marL="799200" lvl="2" indent="-342000">
              <a:buFont typeface="Arial" pitchFamily="34" charset="0"/>
              <a:buChar char="•"/>
            </a:pPr>
            <a:r>
              <a:rPr lang="en-CA" sz="1400" dirty="0">
                <a:latin typeface="Calibri" pitchFamily="34" charset="0"/>
              </a:rPr>
              <a:t> Full coverage for your import vehicle needs</a:t>
            </a:r>
          </a:p>
          <a:p>
            <a:pPr marL="799200" lvl="2" indent="-342000">
              <a:buFont typeface="Arial" pitchFamily="34" charset="0"/>
              <a:buChar char="•"/>
            </a:pPr>
            <a:r>
              <a:rPr lang="en-CA" sz="1400" dirty="0">
                <a:latin typeface="Calibri" pitchFamily="34" charset="0"/>
              </a:rPr>
              <a:t> Access to live pricing to maintain your profitability</a:t>
            </a:r>
          </a:p>
          <a:p>
            <a:pPr marL="342000" indent="-342000">
              <a:buFont typeface="Arial" pitchFamily="34" charset="0"/>
              <a:buChar char="•"/>
            </a:pPr>
            <a:r>
              <a:rPr lang="en-CA" dirty="0">
                <a:latin typeface="Calibri" pitchFamily="34" charset="0"/>
              </a:rPr>
              <a:t>Links to manufacturers’ websites</a:t>
            </a:r>
          </a:p>
          <a:p>
            <a:pPr marL="342000" indent="-342000">
              <a:buFont typeface="Arial" pitchFamily="34" charset="0"/>
              <a:buChar char="•"/>
            </a:pPr>
            <a:r>
              <a:rPr lang="en-CA" dirty="0">
                <a:latin typeface="Calibri" pitchFamily="34" charset="0"/>
              </a:rPr>
              <a:t>Newsletter and manufacturers’ bulletin</a:t>
            </a:r>
          </a:p>
          <a:p>
            <a:pPr marL="342000" indent="-342000">
              <a:buFont typeface="Arial" pitchFamily="34" charset="0"/>
              <a:buChar char="•"/>
            </a:pPr>
            <a:r>
              <a:rPr lang="en-CA" dirty="0">
                <a:latin typeface="Calibri" pitchFamily="34" charset="0"/>
              </a:rPr>
              <a:t>24/7 access to your USI member and DC inventories!</a:t>
            </a:r>
          </a:p>
          <a:p>
            <a:pPr marL="342000" indent="-342000">
              <a:buFont typeface="Arial" pitchFamily="34" charset="0"/>
              <a:buChar char="•"/>
            </a:pPr>
            <a:r>
              <a:rPr lang="en-CA" dirty="0">
                <a:latin typeface="Calibri" pitchFamily="34" charset="0"/>
              </a:rPr>
              <a:t>Favourite jobs options </a:t>
            </a:r>
          </a:p>
          <a:p>
            <a:pPr marL="342000" indent="-342000">
              <a:buFont typeface="Arial" pitchFamily="34" charset="0"/>
              <a:buChar char="•"/>
            </a:pPr>
            <a:r>
              <a:rPr lang="en-CA" dirty="0">
                <a:latin typeface="Calibri" pitchFamily="34" charset="0"/>
              </a:rPr>
              <a:t>Service Trends Advisor</a:t>
            </a:r>
          </a:p>
          <a:p>
            <a:pPr marL="342000" indent="-342000">
              <a:buFont typeface="Arial" pitchFamily="34" charset="0"/>
              <a:buChar char="•"/>
            </a:pPr>
            <a:r>
              <a:rPr lang="en-CA" dirty="0">
                <a:latin typeface="Calibri" pitchFamily="34" charset="0"/>
              </a:rPr>
              <a:t>Take advantage of additional data!</a:t>
            </a:r>
          </a:p>
          <a:p>
            <a:pPr marL="742050" lvl="1" indent="-342000">
              <a:buFont typeface="Arial" pitchFamily="34" charset="0"/>
              <a:buChar char="•"/>
            </a:pPr>
            <a:r>
              <a:rPr lang="en-CA" sz="1400" dirty="0">
                <a:latin typeface="Calibri" pitchFamily="34" charset="0"/>
              </a:rPr>
              <a:t>Labour guide</a:t>
            </a:r>
          </a:p>
          <a:p>
            <a:pPr marL="742050" lvl="1" indent="-342000">
              <a:buFont typeface="Arial" pitchFamily="34" charset="0"/>
              <a:buChar char="•"/>
            </a:pPr>
            <a:r>
              <a:rPr lang="en-CA" sz="1400" dirty="0">
                <a:latin typeface="Calibri" pitchFamily="34" charset="0"/>
              </a:rPr>
              <a:t> Technical service </a:t>
            </a:r>
            <a:r>
              <a:rPr lang="en-CA" sz="1400" dirty="0"/>
              <a:t>b</a:t>
            </a:r>
            <a:r>
              <a:rPr lang="en-CA" sz="1400" dirty="0">
                <a:latin typeface="Calibri" pitchFamily="34" charset="0"/>
              </a:rPr>
              <a:t>ulletins </a:t>
            </a:r>
          </a:p>
          <a:p>
            <a:pPr marL="742050" lvl="1" indent="-342000">
              <a:buFont typeface="Arial" pitchFamily="34" charset="0"/>
              <a:buChar char="•"/>
            </a:pPr>
            <a:r>
              <a:rPr lang="en-CA" sz="1400" dirty="0">
                <a:latin typeface="Calibri" pitchFamily="34" charset="0"/>
              </a:rPr>
              <a:t> Factory scheduled maintenance </a:t>
            </a:r>
          </a:p>
          <a:p>
            <a:pPr marL="742050" lvl="1" indent="-342000">
              <a:buFont typeface="Arial" pitchFamily="34" charset="0"/>
              <a:buChar char="•"/>
            </a:pPr>
            <a:r>
              <a:rPr lang="en-CA" sz="1400" dirty="0">
                <a:latin typeface="Calibri" pitchFamily="34" charset="0"/>
              </a:rPr>
              <a:t> Fluid capacities</a:t>
            </a:r>
          </a:p>
          <a:p>
            <a:pPr marL="742050" lvl="1" indent="-342000">
              <a:buFont typeface="Arial" pitchFamily="34" charset="0"/>
              <a:buChar char="•"/>
            </a:pPr>
            <a:r>
              <a:rPr lang="en-CA" sz="1400" dirty="0">
                <a:latin typeface="Calibri" pitchFamily="34" charset="0"/>
              </a:rPr>
              <a:t> Tire fitment</a:t>
            </a:r>
          </a:p>
          <a:p>
            <a:pPr marL="342000" indent="-342000">
              <a:buFont typeface="Arial" pitchFamily="34" charset="0"/>
              <a:buChar char="•"/>
            </a:pPr>
            <a:endParaRPr lang="en-CA" sz="1400" dirty="0">
              <a:latin typeface="Calibri" pitchFamily="34" charset="0"/>
            </a:endParaRPr>
          </a:p>
        </p:txBody>
      </p:sp>
      <p:pic>
        <p:nvPicPr>
          <p:cNvPr id="12" name="Picture 2"/>
          <p:cNvPicPr>
            <a:picLocks noChangeAspect="1" noChangeArrowheads="1"/>
          </p:cNvPicPr>
          <p:nvPr/>
        </p:nvPicPr>
        <p:blipFill>
          <a:blip r:embed="rId5" cstate="print"/>
          <a:srcRect t="7880" r="67268" b="80240"/>
          <a:stretch>
            <a:fillRect/>
          </a:stretch>
        </p:blipFill>
        <p:spPr bwMode="auto">
          <a:xfrm>
            <a:off x="3810000" y="5562600"/>
            <a:ext cx="3733800" cy="846964"/>
          </a:xfrm>
          <a:prstGeom prst="rect">
            <a:avLst/>
          </a:prstGeom>
          <a:ln>
            <a:noFill/>
          </a:ln>
          <a:effectLst>
            <a:reflection blurRad="6350" stA="52000" endA="300" endPos="35000" dir="5400000" sy="-100000" algn="bl" rotWithShape="0"/>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J:\Marketing\Julie Bureau\Banner Strategy\Présentations\Background\1206572971625599228jetxee_check_sign_and_cross_sign_3.svg.hi.png"/>
          <p:cNvPicPr>
            <a:picLocks noChangeAspect="1" noChangeArrowheads="1"/>
          </p:cNvPicPr>
          <p:nvPr/>
        </p:nvPicPr>
        <p:blipFill>
          <a:blip r:embed="rId2" cstate="print"/>
          <a:srcRect/>
          <a:stretch>
            <a:fillRect/>
          </a:stretch>
        </p:blipFill>
        <p:spPr bwMode="auto">
          <a:xfrm>
            <a:off x="7924800" y="304800"/>
            <a:ext cx="1060918" cy="1080000"/>
          </a:xfrm>
          <a:prstGeom prst="rect">
            <a:avLst/>
          </a:prstGeom>
          <a:noFill/>
        </p:spPr>
      </p:pic>
      <p:sp>
        <p:nvSpPr>
          <p:cNvPr id="7" name="Espace réservé du contenu 2"/>
          <p:cNvSpPr>
            <a:spLocks noGrp="1"/>
          </p:cNvSpPr>
          <p:nvPr>
            <p:ph idx="1"/>
          </p:nvPr>
        </p:nvSpPr>
        <p:spPr>
          <a:xfrm>
            <a:off x="0" y="1524000"/>
            <a:ext cx="8640960" cy="4896544"/>
          </a:xfrm>
        </p:spPr>
        <p:txBody>
          <a:bodyPr>
            <a:normAutofit/>
          </a:bodyPr>
          <a:lstStyle/>
          <a:p>
            <a:r>
              <a:rPr lang="en-CA" dirty="0">
                <a:latin typeface="Calibri" pitchFamily="34" charset="0"/>
              </a:rPr>
              <a:t>The same experience on </a:t>
            </a:r>
            <a:r>
              <a:rPr lang="en-CA" dirty="0" err="1">
                <a:latin typeface="Calibri" pitchFamily="34" charset="0"/>
              </a:rPr>
              <a:t>Smartphones</a:t>
            </a:r>
            <a:r>
              <a:rPr lang="en-CA" dirty="0">
                <a:latin typeface="Calibri" pitchFamily="34" charset="0"/>
              </a:rPr>
              <a:t> and tablets</a:t>
            </a:r>
          </a:p>
          <a:p>
            <a:pPr marL="742050" lvl="1" indent="-342000"/>
            <a:r>
              <a:rPr lang="en-CA" sz="2400" dirty="0"/>
              <a:t>Compatible with any device</a:t>
            </a:r>
            <a:endParaRPr lang="en-CA" sz="2400" dirty="0">
              <a:latin typeface="Calibri" pitchFamily="34" charset="0"/>
            </a:endParaRPr>
          </a:p>
          <a:p>
            <a:pPr marL="742050" lvl="1" indent="-342000"/>
            <a:r>
              <a:rPr lang="en-CA" sz="2400" dirty="0">
                <a:latin typeface="Calibri" pitchFamily="34" charset="0"/>
              </a:rPr>
              <a:t> </a:t>
            </a:r>
            <a:r>
              <a:rPr lang="en-CA" sz="2400" dirty="0"/>
              <a:t>A lot of possibilities directly on your Smartphone : </a:t>
            </a:r>
            <a:endParaRPr lang="en-CA" sz="2400" dirty="0">
              <a:latin typeface="Calibri" pitchFamily="34" charset="0"/>
            </a:endParaRPr>
          </a:p>
          <a:p>
            <a:pPr marL="1142100" lvl="2" indent="-342000"/>
            <a:r>
              <a:rPr lang="en-CA" sz="2000" dirty="0"/>
              <a:t>Stock check</a:t>
            </a:r>
          </a:p>
          <a:p>
            <a:pPr marL="1142100" lvl="2" indent="-342000"/>
            <a:r>
              <a:rPr lang="en-CA" sz="2000" dirty="0">
                <a:latin typeface="Calibri" pitchFamily="34" charset="0"/>
              </a:rPr>
              <a:t>Parts Catalog Lookup by VIN/ year / make / model / engine</a:t>
            </a:r>
          </a:p>
          <a:p>
            <a:pPr marL="1142100" lvl="2" indent="-342000"/>
            <a:r>
              <a:rPr lang="en-CA" sz="2000" dirty="0" err="1"/>
              <a:t>VINScanner</a:t>
            </a:r>
            <a:endParaRPr lang="en-CA" sz="2000" dirty="0"/>
          </a:p>
          <a:p>
            <a:pPr marL="1142100" lvl="2" indent="-342000"/>
            <a:r>
              <a:rPr lang="en-CA" sz="2000" dirty="0">
                <a:latin typeface="Calibri" pitchFamily="34" charset="0"/>
              </a:rPr>
              <a:t>Place orders</a:t>
            </a:r>
            <a:endParaRPr lang="fr-CA" dirty="0">
              <a:latin typeface="Calibri" pitchFamily="34" charset="0"/>
            </a:endParaRPr>
          </a:p>
          <a:p>
            <a:endParaRPr lang="fr-CA" dirty="0"/>
          </a:p>
        </p:txBody>
      </p:sp>
      <p:pic>
        <p:nvPicPr>
          <p:cNvPr id="8" name="Picture 2"/>
          <p:cNvPicPr>
            <a:picLocks noChangeAspect="1" noChangeArrowheads="1"/>
          </p:cNvPicPr>
          <p:nvPr/>
        </p:nvPicPr>
        <p:blipFill>
          <a:blip r:embed="rId3" cstate="print"/>
          <a:stretch>
            <a:fillRect/>
          </a:stretch>
        </p:blipFill>
        <p:spPr bwMode="auto">
          <a:xfrm>
            <a:off x="2743200" y="679950"/>
            <a:ext cx="3735704" cy="704850"/>
          </a:xfrm>
          <a:prstGeom prst="rect">
            <a:avLst/>
          </a:prstGeom>
          <a:noFill/>
          <a:ln w="9525">
            <a:noFill/>
            <a:miter lim="800000"/>
            <a:headEnd/>
            <a:tailEnd/>
          </a:ln>
          <a:effectLst>
            <a:glow rad="228600">
              <a:schemeClr val="bg1">
                <a:alpha val="40000"/>
              </a:schemeClr>
            </a:glow>
          </a:effectLst>
        </p:spPr>
      </p:pic>
      <p:pic>
        <p:nvPicPr>
          <p:cNvPr id="1026" name="Picture 2" descr="C:\Users\mdupont\Pictures\UniCentralPointCAN-AN.png"/>
          <p:cNvPicPr>
            <a:picLocks noChangeAspect="1" noChangeArrowheads="1"/>
          </p:cNvPicPr>
          <p:nvPr/>
        </p:nvPicPr>
        <p:blipFill>
          <a:blip r:embed="rId4" cstate="print"/>
          <a:srcRect/>
          <a:stretch>
            <a:fillRect/>
          </a:stretch>
        </p:blipFill>
        <p:spPr bwMode="auto">
          <a:xfrm>
            <a:off x="7367588" y="2286000"/>
            <a:ext cx="1624012" cy="288713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J:\Marketing\Julie Bureau\Banner Strategy\Présentations\Background\1206572971625599228jetxee_check_sign_and_cross_sign_3.svg.hi.png"/>
          <p:cNvPicPr>
            <a:picLocks noChangeAspect="1" noChangeArrowheads="1"/>
          </p:cNvPicPr>
          <p:nvPr/>
        </p:nvPicPr>
        <p:blipFill>
          <a:blip r:embed="rId2" cstate="print"/>
          <a:srcRect/>
          <a:stretch>
            <a:fillRect/>
          </a:stretch>
        </p:blipFill>
        <p:spPr bwMode="auto">
          <a:xfrm>
            <a:off x="7924800" y="228600"/>
            <a:ext cx="1060918" cy="1080000"/>
          </a:xfrm>
          <a:prstGeom prst="rect">
            <a:avLst/>
          </a:prstGeom>
          <a:noFill/>
        </p:spPr>
      </p:pic>
      <p:sp>
        <p:nvSpPr>
          <p:cNvPr id="7" name="Titre 1"/>
          <p:cNvSpPr>
            <a:spLocks noGrp="1"/>
          </p:cNvSpPr>
          <p:nvPr>
            <p:ph type="title"/>
          </p:nvPr>
        </p:nvSpPr>
        <p:spPr>
          <a:xfrm>
            <a:off x="0" y="304800"/>
            <a:ext cx="8229600" cy="706090"/>
          </a:xfrm>
        </p:spPr>
        <p:txBody>
          <a:bodyPr>
            <a:normAutofit/>
          </a:bodyPr>
          <a:lstStyle/>
          <a:p>
            <a:pPr algn="l"/>
            <a:r>
              <a:rPr lang="en-CA" sz="4000" b="0" dirty="0">
                <a:latin typeface="Calibri" pitchFamily="34" charset="0"/>
              </a:rPr>
              <a:t>Program Management Portal</a:t>
            </a:r>
            <a:endParaRPr lang="en-CA" sz="4000" b="0" dirty="0"/>
          </a:p>
        </p:txBody>
      </p:sp>
      <p:sp>
        <p:nvSpPr>
          <p:cNvPr id="12" name="Espace réservé du contenu 2"/>
          <p:cNvSpPr txBox="1">
            <a:spLocks/>
          </p:cNvSpPr>
          <p:nvPr/>
        </p:nvSpPr>
        <p:spPr bwMode="auto">
          <a:xfrm>
            <a:off x="228600" y="1219200"/>
            <a:ext cx="8640960"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Blip>
                <a:blip r:embed="rId3"/>
              </a:buBlip>
              <a:defRPr/>
            </a:pPr>
            <a:r>
              <a:rPr kumimoji="0" lang="en-CA" sz="2800" b="0" i="0" u="none" strike="noStrike" kern="0" cap="none" spc="0" normalizeH="0" baseline="0" noProof="0" dirty="0">
                <a:ln>
                  <a:noFill/>
                </a:ln>
                <a:effectLst/>
                <a:uLnTx/>
                <a:uFillTx/>
                <a:latin typeface="Calibri" pitchFamily="34" charset="0"/>
                <a:ea typeface="+mn-ea"/>
                <a:cs typeface="+mn-cs"/>
              </a:rPr>
              <a:t>View </a:t>
            </a:r>
            <a:r>
              <a:rPr lang="en-CA" sz="2800" dirty="0">
                <a:latin typeface="Calibri" pitchFamily="34" charset="0"/>
              </a:rPr>
              <a:t>your contact information and all other information about your shop</a:t>
            </a:r>
            <a:endParaRPr kumimoji="0" lang="en-CA" sz="2800" b="0" i="0" u="none" strike="noStrike" kern="0" cap="none" spc="0" normalizeH="0" baseline="0" noProof="0" dirty="0">
              <a:ln>
                <a:noFill/>
              </a:ln>
              <a:effectLst/>
              <a:uLnTx/>
              <a:uFillTx/>
              <a:latin typeface="Calibri" pitchFamily="34" charset="0"/>
              <a:ea typeface="+mn-ea"/>
              <a:cs typeface="+mn-cs"/>
            </a:endParaRPr>
          </a:p>
          <a:p>
            <a:pPr marL="342900" indent="-342900" eaLnBrk="0" hangingPunct="0">
              <a:spcBef>
                <a:spcPct val="20000"/>
              </a:spcBef>
              <a:buBlip>
                <a:blip r:embed="rId3"/>
              </a:buBlip>
              <a:defRPr/>
            </a:pPr>
            <a:r>
              <a:rPr lang="en-CA" sz="2800" dirty="0">
                <a:latin typeface="Calibri" pitchFamily="34" charset="0"/>
              </a:rPr>
              <a:t>Update your contact information, such as an address change, email address change, new website, etc.</a:t>
            </a:r>
          </a:p>
          <a:p>
            <a:pPr marL="342900" marR="0" lvl="0" indent="-342900" algn="l" defTabSz="914400" rtl="0" eaLnBrk="0" fontAlgn="base" latinLnBrk="0" hangingPunct="0">
              <a:lnSpc>
                <a:spcPct val="100000"/>
              </a:lnSpc>
              <a:spcBef>
                <a:spcPct val="20000"/>
              </a:spcBef>
              <a:spcAft>
                <a:spcPct val="0"/>
              </a:spcAft>
              <a:buClrTx/>
              <a:buSzTx/>
              <a:buBlip>
                <a:blip r:embed="rId3"/>
              </a:buBlip>
              <a:tabLst/>
              <a:defRPr/>
            </a:pPr>
            <a:endParaRPr kumimoji="0" lang="en-CA" sz="3200" b="0" i="0" u="none" strike="noStrike" kern="0" cap="none" spc="0" normalizeH="0" baseline="0" noProof="0" dirty="0">
              <a:ln>
                <a:noFill/>
              </a:ln>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026" name="Image 2" descr="image001"/>
          <p:cNvPicPr>
            <a:picLocks noChangeAspect="1" noChangeArrowheads="1"/>
          </p:cNvPicPr>
          <p:nvPr/>
        </p:nvPicPr>
        <p:blipFill>
          <a:blip r:embed="rId4" cstate="print"/>
          <a:srcRect r="1800"/>
          <a:stretch>
            <a:fillRect/>
          </a:stretch>
        </p:blipFill>
        <p:spPr bwMode="auto">
          <a:xfrm>
            <a:off x="0" y="3276600"/>
            <a:ext cx="4495800" cy="2924174"/>
          </a:xfrm>
          <a:prstGeom prst="rect">
            <a:avLst/>
          </a:prstGeom>
          <a:noFill/>
          <a:ln w="9525">
            <a:noFill/>
            <a:miter lim="800000"/>
            <a:headEnd/>
            <a:tailEnd/>
          </a:ln>
        </p:spPr>
      </p:pic>
      <p:pic>
        <p:nvPicPr>
          <p:cNvPr id="2" name="Image 2" descr="image002"/>
          <p:cNvPicPr>
            <a:picLocks noChangeAspect="1" noChangeArrowheads="1"/>
          </p:cNvPicPr>
          <p:nvPr/>
        </p:nvPicPr>
        <p:blipFill>
          <a:blip r:embed="rId5" cstate="print"/>
          <a:srcRect/>
          <a:stretch>
            <a:fillRect/>
          </a:stretch>
        </p:blipFill>
        <p:spPr bwMode="auto">
          <a:xfrm>
            <a:off x="4648200" y="3276600"/>
            <a:ext cx="4495800" cy="2895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251520" y="1653208"/>
            <a:ext cx="8640960" cy="3528392"/>
          </a:xfrm>
          <a:noFill/>
          <a:ln>
            <a:no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CA" sz="3600" dirty="0">
                <a:solidFill>
                  <a:srgbClr val="000000"/>
                </a:solidFill>
                <a:latin typeface="Calibri" pitchFamily="34" charset="0"/>
              </a:rPr>
              <a:t>Services </a:t>
            </a:r>
            <a:r>
              <a:rPr lang="en-CA" sz="3600" dirty="0">
                <a:solidFill>
                  <a:srgbClr val="000000"/>
                </a:solidFill>
              </a:rPr>
              <a:t>available</a:t>
            </a:r>
            <a:r>
              <a:rPr lang="en-CA" sz="3600" dirty="0">
                <a:solidFill>
                  <a:srgbClr val="000000"/>
                </a:solidFill>
                <a:latin typeface="Calibri" pitchFamily="34" charset="0"/>
              </a:rPr>
              <a:t>:</a:t>
            </a:r>
          </a:p>
          <a:p>
            <a:endParaRPr lang="en-CA" dirty="0">
              <a:solidFill>
                <a:srgbClr val="000000"/>
              </a:solidFill>
              <a:latin typeface="Calibri" pitchFamily="34" charset="0"/>
            </a:endParaRPr>
          </a:p>
          <a:p>
            <a:pPr lvl="1"/>
            <a:r>
              <a:rPr lang="en-CA" b="1" dirty="0">
                <a:solidFill>
                  <a:srgbClr val="000000"/>
                </a:solidFill>
                <a:latin typeface="Calibri" pitchFamily="34" charset="0"/>
              </a:rPr>
              <a:t>Direct-Hit*</a:t>
            </a:r>
            <a:endParaRPr lang="en-CA" dirty="0">
              <a:solidFill>
                <a:srgbClr val="000000"/>
              </a:solidFill>
              <a:latin typeface="Calibri" pitchFamily="34" charset="0"/>
            </a:endParaRPr>
          </a:p>
          <a:p>
            <a:pPr lvl="2"/>
            <a:r>
              <a:rPr lang="en-CA" dirty="0">
                <a:solidFill>
                  <a:srgbClr val="000000"/>
                </a:solidFill>
                <a:latin typeface="Calibri" pitchFamily="34" charset="0"/>
              </a:rPr>
              <a:t>A database for vehicle symptoms, available online</a:t>
            </a:r>
          </a:p>
          <a:p>
            <a:pPr lvl="2"/>
            <a:r>
              <a:rPr lang="en-CA" dirty="0">
                <a:solidFill>
                  <a:srgbClr val="000000"/>
                </a:solidFill>
                <a:latin typeface="Calibri" pitchFamily="34" charset="0"/>
              </a:rPr>
              <a:t>Access to repair tests and fixes generated from over 3.2 million hotline calls</a:t>
            </a:r>
          </a:p>
          <a:p>
            <a:pPr>
              <a:buNone/>
            </a:pPr>
            <a:endParaRPr lang="en-CA" sz="2100" dirty="0">
              <a:solidFill>
                <a:srgbClr val="000000"/>
              </a:solidFill>
              <a:latin typeface="Calibri" pitchFamily="34" charset="0"/>
            </a:endParaRPr>
          </a:p>
          <a:p>
            <a:pPr lvl="1"/>
            <a:r>
              <a:rPr lang="en-CA" b="1" dirty="0">
                <a:solidFill>
                  <a:srgbClr val="000000"/>
                </a:solidFill>
                <a:latin typeface="Calibri" pitchFamily="34" charset="0"/>
              </a:rPr>
              <a:t>Repair Hotline</a:t>
            </a:r>
          </a:p>
          <a:p>
            <a:pPr lvl="2"/>
            <a:r>
              <a:rPr lang="en-CA" dirty="0">
                <a:solidFill>
                  <a:srgbClr val="000000"/>
                </a:solidFill>
                <a:latin typeface="Calibri" pitchFamily="34" charset="0"/>
              </a:rPr>
              <a:t>A pay-per-use technical assistance call centre </a:t>
            </a:r>
          </a:p>
          <a:p>
            <a:pPr lvl="2"/>
            <a:r>
              <a:rPr lang="en-CA" dirty="0">
                <a:solidFill>
                  <a:srgbClr val="000000"/>
                </a:solidFill>
                <a:latin typeface="Calibri" pitchFamily="34" charset="0"/>
              </a:rPr>
              <a:t>Dedicated</a:t>
            </a:r>
            <a:r>
              <a:rPr lang="en-CA" dirty="0">
                <a:solidFill>
                  <a:schemeClr val="bg1"/>
                </a:solidFill>
              </a:rPr>
              <a:t> </a:t>
            </a:r>
            <a:r>
              <a:rPr lang="en-CA" dirty="0">
                <a:solidFill>
                  <a:schemeClr val="tx1"/>
                </a:solidFill>
              </a:rPr>
              <a:t>to helping technicians in North America solve the toughest diagnostic challenges</a:t>
            </a:r>
            <a:endParaRPr lang="en-CA" dirty="0">
              <a:solidFill>
                <a:schemeClr val="tx1"/>
              </a:solidFill>
              <a:latin typeface="Calibri" pitchFamily="34" charset="0"/>
            </a:endParaRPr>
          </a:p>
          <a:p>
            <a:pPr lvl="2"/>
            <a:endParaRPr lang="en-CA" dirty="0">
              <a:solidFill>
                <a:srgbClr val="000000"/>
              </a:solidFill>
              <a:latin typeface="Calibri" pitchFamily="34" charset="0"/>
            </a:endParaRPr>
          </a:p>
          <a:p>
            <a:pPr lvl="2"/>
            <a:endParaRPr lang="en-CA" dirty="0">
              <a:solidFill>
                <a:srgbClr val="000000"/>
              </a:solidFill>
              <a:latin typeface="Calibri" pitchFamily="34" charset="0"/>
            </a:endParaRPr>
          </a:p>
          <a:p>
            <a:endParaRPr lang="en-CA" dirty="0">
              <a:solidFill>
                <a:srgbClr val="000000"/>
              </a:solidFill>
            </a:endParaRPr>
          </a:p>
        </p:txBody>
      </p:sp>
      <p:pic>
        <p:nvPicPr>
          <p:cNvPr id="10" name="Picture 2" descr="J:\Marketing\A Programmes Installateurs\Logos\Fournisseurs de service\Identifix Corp logo 07.jpg"/>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3352800" y="914400"/>
            <a:ext cx="3054350" cy="808037"/>
          </a:xfrm>
          <a:prstGeom prst="rect">
            <a:avLst/>
          </a:prstGeom>
          <a:noFill/>
          <a:effectLst>
            <a:glow rad="101600">
              <a:schemeClr val="bg1">
                <a:alpha val="60000"/>
              </a:schemeClr>
            </a:glow>
          </a:effectLst>
        </p:spPr>
      </p:pic>
      <p:pic>
        <p:nvPicPr>
          <p:cNvPr id="7" name="Picture 2" descr="J:\Marketing\Julie Bureau\Banner Strategy\Présentations\Images\Banner\Available_Banner.png"/>
          <p:cNvPicPr>
            <a:picLocks noChangeAspect="1" noChangeArrowheads="1"/>
          </p:cNvPicPr>
          <p:nvPr/>
        </p:nvPicPr>
        <p:blipFill>
          <a:blip r:embed="rId4" cstate="print"/>
          <a:srcRect/>
          <a:stretch>
            <a:fillRect/>
          </a:stretch>
        </p:blipFill>
        <p:spPr bwMode="auto">
          <a:xfrm>
            <a:off x="8084041" y="0"/>
            <a:ext cx="1059959" cy="108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8686800" cy="808038"/>
          </a:xfrm>
        </p:spPr>
        <p:txBody>
          <a:bodyPr/>
          <a:lstStyle/>
          <a:p>
            <a:pPr algn="l" eaLnBrk="1" hangingPunct="1"/>
            <a:r>
              <a:rPr lang="fr-CA" sz="4000" b="0" dirty="0" err="1"/>
              <a:t>Who</a:t>
            </a:r>
            <a:r>
              <a:rPr lang="fr-CA" sz="4000" b="0" dirty="0"/>
              <a:t> </a:t>
            </a:r>
            <a:r>
              <a:rPr lang="fr-CA" sz="4000" b="0" dirty="0" err="1"/>
              <a:t>We</a:t>
            </a:r>
            <a:r>
              <a:rPr lang="fr-CA" sz="4000" b="0" dirty="0"/>
              <a:t> Are</a:t>
            </a:r>
          </a:p>
        </p:txBody>
      </p:sp>
      <p:sp>
        <p:nvSpPr>
          <p:cNvPr id="4" name="Espace réservé du contenu 3"/>
          <p:cNvSpPr>
            <a:spLocks noGrp="1"/>
          </p:cNvSpPr>
          <p:nvPr>
            <p:ph idx="1"/>
          </p:nvPr>
        </p:nvSpPr>
        <p:spPr>
          <a:xfrm>
            <a:off x="251520" y="1124744"/>
            <a:ext cx="8640960" cy="5184576"/>
          </a:xfrm>
        </p:spPr>
        <p:txBody>
          <a:bodyPr/>
          <a:lstStyle/>
          <a:p>
            <a:r>
              <a:rPr lang="en-CA" sz="2800" dirty="0"/>
              <a:t>Company name</a:t>
            </a:r>
          </a:p>
          <a:p>
            <a:r>
              <a:rPr lang="en-CA" sz="2800" kern="0" dirty="0"/>
              <a:t>Mr. XXXXX </a:t>
            </a:r>
            <a:r>
              <a:rPr lang="en-CA" sz="2800" kern="0" dirty="0" err="1"/>
              <a:t>XXXXX</a:t>
            </a:r>
            <a:r>
              <a:rPr lang="en-CA" sz="2800" kern="0" dirty="0"/>
              <a:t>  (Title)</a:t>
            </a:r>
          </a:p>
          <a:p>
            <a:r>
              <a:rPr lang="en-CA" sz="2800" kern="0" dirty="0"/>
              <a:t>Founded in XXXX</a:t>
            </a:r>
          </a:p>
          <a:p>
            <a:r>
              <a:rPr lang="en-CA" sz="2800" kern="0" dirty="0"/>
              <a:t>XX employees</a:t>
            </a:r>
          </a:p>
          <a:p>
            <a:r>
              <a:rPr lang="en-CA" sz="2800" kern="0" dirty="0"/>
              <a:t>XX experienced clerks</a:t>
            </a:r>
          </a:p>
          <a:p>
            <a:r>
              <a:rPr lang="en-CA" sz="2800" kern="0" dirty="0"/>
              <a:t>XX Branches</a:t>
            </a:r>
          </a:p>
          <a:p>
            <a:pPr lvl="1"/>
            <a:r>
              <a:rPr lang="en-CA" kern="0" dirty="0"/>
              <a:t>XXXXX</a:t>
            </a:r>
          </a:p>
          <a:p>
            <a:pPr lvl="1"/>
            <a:r>
              <a:rPr lang="en-CA" kern="0" dirty="0"/>
              <a:t>XXXXX</a:t>
            </a:r>
          </a:p>
          <a:p>
            <a:r>
              <a:rPr lang="en-CA" sz="2800" kern="0" dirty="0"/>
              <a:t>$X in inventory</a:t>
            </a:r>
          </a:p>
          <a:p>
            <a:r>
              <a:rPr lang="en-CA" sz="2800" kern="0" dirty="0"/>
              <a:t>X delivery vehicles</a:t>
            </a:r>
          </a:p>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2"/>
          <p:cNvSpPr>
            <a:spLocks noGrp="1"/>
          </p:cNvSpPr>
          <p:nvPr>
            <p:ph idx="1"/>
          </p:nvPr>
        </p:nvSpPr>
        <p:spPr>
          <a:xfrm>
            <a:off x="228600" y="2590800"/>
            <a:ext cx="8640960" cy="2362200"/>
          </a:xfrm>
          <a:noFill/>
          <a:ln>
            <a:noFill/>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342000" indent="-342000"/>
            <a:r>
              <a:rPr lang="en-CA" dirty="0">
                <a:solidFill>
                  <a:srgbClr val="FF0000"/>
                </a:solidFill>
              </a:rPr>
              <a:t>Offered “à la carte”</a:t>
            </a:r>
          </a:p>
          <a:p>
            <a:pPr marL="342000" indent="-342000"/>
            <a:r>
              <a:rPr lang="en-CA" dirty="0">
                <a:solidFill>
                  <a:srgbClr val="FF0000"/>
                </a:solidFill>
              </a:rPr>
              <a:t>Also available in the Custom Packages</a:t>
            </a:r>
          </a:p>
          <a:p>
            <a:pPr marL="342000" indent="-342000">
              <a:buClrTx/>
              <a:buFont typeface="Arial" pitchFamily="34" charset="0"/>
              <a:buChar char="•"/>
            </a:pPr>
            <a:r>
              <a:rPr lang="en-CA" dirty="0">
                <a:solidFill>
                  <a:srgbClr val="000000"/>
                </a:solidFill>
              </a:rPr>
              <a:t>Technical information through electronic guides</a:t>
            </a:r>
          </a:p>
          <a:p>
            <a:pPr marL="342000" indent="-342000">
              <a:buClrTx/>
              <a:buFont typeface="Arial" pitchFamily="34" charset="0"/>
              <a:buChar char="•"/>
            </a:pPr>
            <a:r>
              <a:rPr lang="en-CA" dirty="0">
                <a:solidFill>
                  <a:srgbClr val="000000"/>
                </a:solidFill>
              </a:rPr>
              <a:t>Mitchell (</a:t>
            </a:r>
            <a:r>
              <a:rPr lang="en-CA" dirty="0" err="1">
                <a:solidFill>
                  <a:srgbClr val="000000"/>
                </a:solidFill>
              </a:rPr>
              <a:t>ProDemand</a:t>
            </a:r>
            <a:r>
              <a:rPr lang="en-CA" dirty="0">
                <a:solidFill>
                  <a:srgbClr val="000000"/>
                </a:solidFill>
              </a:rPr>
              <a:t>) is offered à la carte and is also available in the Custom Packages option.</a:t>
            </a:r>
          </a:p>
        </p:txBody>
      </p:sp>
      <p:pic>
        <p:nvPicPr>
          <p:cNvPr id="16" name="Picture 9" descr="http://buymitchell1.net/main/wp-content/uploads/2012/05/PDbanner-logo.png"/>
          <p:cNvPicPr>
            <a:picLocks noChangeAspect="1" noChangeArrowheads="1"/>
          </p:cNvPicPr>
          <p:nvPr/>
        </p:nvPicPr>
        <p:blipFill>
          <a:blip r:embed="rId3" cstate="print"/>
          <a:srcRect/>
          <a:stretch>
            <a:fillRect/>
          </a:stretch>
        </p:blipFill>
        <p:spPr bwMode="auto">
          <a:xfrm>
            <a:off x="4716015" y="1572486"/>
            <a:ext cx="3781425" cy="466726"/>
          </a:xfrm>
          <a:prstGeom prst="rect">
            <a:avLst/>
          </a:prstGeom>
          <a:noFill/>
          <a:effectLst>
            <a:glow rad="101600">
              <a:schemeClr val="bg2">
                <a:lumMod val="65000"/>
                <a:alpha val="60000"/>
              </a:schemeClr>
            </a:glow>
          </a:effectLst>
        </p:spPr>
      </p:pic>
      <p:pic>
        <p:nvPicPr>
          <p:cNvPr id="17" name="Picture 10" descr="C:\Users\gendju00\Desktop\Mitchell.png"/>
          <p:cNvPicPr>
            <a:picLocks noChangeAspect="1" noChangeArrowheads="1"/>
          </p:cNvPicPr>
          <p:nvPr/>
        </p:nvPicPr>
        <p:blipFill>
          <a:blip r:embed="rId4" cstate="print"/>
          <a:srcRect/>
          <a:stretch>
            <a:fillRect/>
          </a:stretch>
        </p:blipFill>
        <p:spPr bwMode="auto">
          <a:xfrm>
            <a:off x="611560" y="1463228"/>
            <a:ext cx="3546129" cy="684000"/>
          </a:xfrm>
          <a:prstGeom prst="rect">
            <a:avLst/>
          </a:prstGeom>
          <a:noFill/>
          <a:effectLst>
            <a:glow rad="101600">
              <a:schemeClr val="bg1">
                <a:lumMod val="65000"/>
                <a:alpha val="60000"/>
              </a:schemeClr>
            </a:glow>
          </a:effectLst>
        </p:spPr>
      </p:pic>
      <p:pic>
        <p:nvPicPr>
          <p:cNvPr id="7" name="Picture 2" descr="J:\Marketing\Julie Bureau\Banner Strategy\Présentations\Images\Banner\Available_Banner.png"/>
          <p:cNvPicPr>
            <a:picLocks noChangeAspect="1" noChangeArrowheads="1"/>
          </p:cNvPicPr>
          <p:nvPr/>
        </p:nvPicPr>
        <p:blipFill>
          <a:blip r:embed="rId5" cstate="print"/>
          <a:srcRect/>
          <a:stretch>
            <a:fillRect/>
          </a:stretch>
        </p:blipFill>
        <p:spPr bwMode="auto">
          <a:xfrm>
            <a:off x="8084041" y="0"/>
            <a:ext cx="1059959" cy="1080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All Data</a:t>
            </a:r>
            <a:endParaRPr lang="fr-CA" dirty="0"/>
          </a:p>
        </p:txBody>
      </p:sp>
      <p:sp>
        <p:nvSpPr>
          <p:cNvPr id="3" name="Espace réservé du contenu 2"/>
          <p:cNvSpPr>
            <a:spLocks noGrp="1"/>
          </p:cNvSpPr>
          <p:nvPr>
            <p:ph idx="1"/>
          </p:nvPr>
        </p:nvSpPr>
        <p:spPr/>
        <p:txBody>
          <a:bodyPr/>
          <a:lstStyle/>
          <a:p>
            <a:r>
              <a:rPr lang="en-CA" sz="2000" dirty="0">
                <a:solidFill>
                  <a:srgbClr val="FF0000"/>
                </a:solidFill>
              </a:rPr>
              <a:t>Option - $135-185 / month</a:t>
            </a:r>
            <a:endParaRPr lang="en-US" sz="2000" dirty="0"/>
          </a:p>
          <a:p>
            <a:r>
              <a:rPr lang="en-US" sz="2000" dirty="0"/>
              <a:t>Available online 24/7 and automatically updated, our huge database offers you information covering more than 33,000 engine-specific vehicles. Repair procedures, diagrams and TSBs are specific to each vehicle for fast, factory-correct repairs. Your customers will appreciate knowing that your repairs meet manufacturer standards.</a:t>
            </a:r>
          </a:p>
          <a:p>
            <a:endParaRPr lang="fr-CA" sz="2000" dirty="0"/>
          </a:p>
        </p:txBody>
      </p:sp>
      <p:graphicFrame>
        <p:nvGraphicFramePr>
          <p:cNvPr id="8" name="Tableau 7"/>
          <p:cNvGraphicFramePr>
            <a:graphicFrameLocks noGrp="1"/>
          </p:cNvGraphicFramePr>
          <p:nvPr>
            <p:extLst>
              <p:ext uri="{D42A27DB-BD31-4B8C-83A1-F6EECF244321}">
                <p14:modId xmlns:p14="http://schemas.microsoft.com/office/powerpoint/2010/main" val="3608698601"/>
              </p:ext>
            </p:extLst>
          </p:nvPr>
        </p:nvGraphicFramePr>
        <p:xfrm>
          <a:off x="3276600" y="3048000"/>
          <a:ext cx="5009446" cy="2560320"/>
        </p:xfrm>
        <a:graphic>
          <a:graphicData uri="http://schemas.openxmlformats.org/drawingml/2006/table">
            <a:tbl>
              <a:tblPr>
                <a:tableStyleId>{35758FB7-9AC5-4552-8A53-C91805E547FA}</a:tableStyleId>
              </a:tblPr>
              <a:tblGrid>
                <a:gridCol w="2589697">
                  <a:extLst>
                    <a:ext uri="{9D8B030D-6E8A-4147-A177-3AD203B41FA5}">
                      <a16:colId xmlns:a16="http://schemas.microsoft.com/office/drawing/2014/main" val="20000"/>
                    </a:ext>
                  </a:extLst>
                </a:gridCol>
                <a:gridCol w="2419749">
                  <a:extLst>
                    <a:ext uri="{9D8B030D-6E8A-4147-A177-3AD203B41FA5}">
                      <a16:colId xmlns:a16="http://schemas.microsoft.com/office/drawing/2014/main" val="20001"/>
                    </a:ext>
                  </a:extLst>
                </a:gridCol>
              </a:tblGrid>
              <a:tr h="0">
                <a:tc>
                  <a:txBody>
                    <a:bodyPr/>
                    <a:lstStyle/>
                    <a:p>
                      <a:pPr algn="l" fontAlgn="base"/>
                      <a:r>
                        <a:rPr lang="fr-CA" dirty="0" err="1">
                          <a:effectLst/>
                        </a:rPr>
                        <a:t>Repair</a:t>
                      </a:r>
                      <a:r>
                        <a:rPr lang="fr-CA" dirty="0">
                          <a:effectLst/>
                        </a:rPr>
                        <a:t> Product </a:t>
                      </a:r>
                      <a:r>
                        <a:rPr lang="fr-CA" dirty="0" err="1">
                          <a:effectLst/>
                        </a:rPr>
                        <a:t>Only</a:t>
                      </a:r>
                      <a:endParaRPr lang="fr-CA" b="0" dirty="0">
                        <a:effectLst/>
                        <a:latin typeface="inherit"/>
                      </a:endParaRPr>
                    </a:p>
                  </a:txBody>
                  <a:tcPr anchor="ctr"/>
                </a:tc>
                <a:tc>
                  <a:txBody>
                    <a:bodyPr/>
                    <a:lstStyle/>
                    <a:p>
                      <a:pPr algn="l" fontAlgn="base"/>
                      <a:r>
                        <a:rPr lang="fr-CA">
                          <a:effectLst/>
                        </a:rPr>
                        <a:t>$135 per month</a:t>
                      </a:r>
                      <a:endParaRPr lang="fr-CA" b="0">
                        <a:effectLst/>
                        <a:latin typeface="inherit"/>
                      </a:endParaRPr>
                    </a:p>
                  </a:txBody>
                  <a:tcPr anchor="ctr"/>
                </a:tc>
                <a:extLst>
                  <a:ext uri="{0D108BD9-81ED-4DB2-BD59-A6C34878D82A}">
                    <a16:rowId xmlns:a16="http://schemas.microsoft.com/office/drawing/2014/main" val="10000"/>
                  </a:ext>
                </a:extLst>
              </a:tr>
              <a:tr h="0">
                <a:tc>
                  <a:txBody>
                    <a:bodyPr/>
                    <a:lstStyle/>
                    <a:p>
                      <a:pPr algn="l" fontAlgn="base"/>
                      <a:r>
                        <a:rPr lang="en-US" dirty="0">
                          <a:effectLst/>
                        </a:rPr>
                        <a:t>Repair Product and Tech Assistance</a:t>
                      </a:r>
                      <a:endParaRPr lang="en-US" b="0" dirty="0">
                        <a:effectLst/>
                        <a:latin typeface="inherit"/>
                      </a:endParaRPr>
                    </a:p>
                  </a:txBody>
                  <a:tcPr anchor="ctr"/>
                </a:tc>
                <a:tc>
                  <a:txBody>
                    <a:bodyPr/>
                    <a:lstStyle/>
                    <a:p>
                      <a:pPr algn="l" fontAlgn="base"/>
                      <a:r>
                        <a:rPr lang="fr-CA">
                          <a:effectLst/>
                        </a:rPr>
                        <a:t>$160</a:t>
                      </a:r>
                      <a:endParaRPr lang="fr-CA" b="0">
                        <a:effectLst/>
                        <a:latin typeface="inherit"/>
                      </a:endParaRPr>
                    </a:p>
                  </a:txBody>
                  <a:tcPr anchor="ctr"/>
                </a:tc>
                <a:extLst>
                  <a:ext uri="{0D108BD9-81ED-4DB2-BD59-A6C34878D82A}">
                    <a16:rowId xmlns:a16="http://schemas.microsoft.com/office/drawing/2014/main" val="10001"/>
                  </a:ext>
                </a:extLst>
              </a:tr>
              <a:tr h="0">
                <a:tc>
                  <a:txBody>
                    <a:bodyPr/>
                    <a:lstStyle/>
                    <a:p>
                      <a:pPr algn="l" fontAlgn="base"/>
                      <a:r>
                        <a:rPr lang="en-US">
                          <a:effectLst/>
                        </a:rPr>
                        <a:t>Repair Product and Mobile Application</a:t>
                      </a:r>
                      <a:endParaRPr lang="en-US" b="0">
                        <a:effectLst/>
                        <a:latin typeface="inherit"/>
                      </a:endParaRPr>
                    </a:p>
                  </a:txBody>
                  <a:tcPr anchor="ctr"/>
                </a:tc>
                <a:tc>
                  <a:txBody>
                    <a:bodyPr/>
                    <a:lstStyle/>
                    <a:p>
                      <a:pPr algn="l" fontAlgn="base"/>
                      <a:r>
                        <a:rPr lang="fr-CA" dirty="0">
                          <a:effectLst/>
                        </a:rPr>
                        <a:t>$160</a:t>
                      </a:r>
                      <a:endParaRPr lang="fr-CA" b="0" dirty="0">
                        <a:effectLst/>
                        <a:latin typeface="inherit"/>
                      </a:endParaRPr>
                    </a:p>
                  </a:txBody>
                  <a:tcPr anchor="ctr"/>
                </a:tc>
                <a:extLst>
                  <a:ext uri="{0D108BD9-81ED-4DB2-BD59-A6C34878D82A}">
                    <a16:rowId xmlns:a16="http://schemas.microsoft.com/office/drawing/2014/main" val="10002"/>
                  </a:ext>
                </a:extLst>
              </a:tr>
              <a:tr h="0">
                <a:tc>
                  <a:txBody>
                    <a:bodyPr/>
                    <a:lstStyle/>
                    <a:p>
                      <a:pPr algn="l" fontAlgn="base"/>
                      <a:r>
                        <a:rPr lang="fr-CA">
                          <a:effectLst/>
                        </a:rPr>
                        <a:t>Repair Product + Tech Assistance + Mobile application</a:t>
                      </a:r>
                      <a:endParaRPr lang="fr-CA" b="0">
                        <a:effectLst/>
                        <a:latin typeface="inherit"/>
                      </a:endParaRPr>
                    </a:p>
                  </a:txBody>
                  <a:tcPr anchor="ctr"/>
                </a:tc>
                <a:tc>
                  <a:txBody>
                    <a:bodyPr/>
                    <a:lstStyle/>
                    <a:p>
                      <a:pPr algn="l" fontAlgn="base"/>
                      <a:r>
                        <a:rPr lang="fr-CA" dirty="0">
                          <a:effectLst/>
                        </a:rPr>
                        <a:t>$185</a:t>
                      </a:r>
                      <a:endParaRPr lang="fr-CA" b="0" dirty="0">
                        <a:effectLst/>
                        <a:latin typeface="inherit"/>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778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06514"/>
            <a:ext cx="9144000" cy="707886"/>
          </a:xfrm>
          <a:prstGeom prst="rect">
            <a:avLst/>
          </a:prstGeom>
          <a:noFill/>
        </p:spPr>
        <p:txBody>
          <a:bodyPr wrap="square" rtlCol="0">
            <a:spAutoFit/>
          </a:bodyPr>
          <a:lstStyle/>
          <a:p>
            <a:r>
              <a:rPr lang="fr-CA" sz="4000" dirty="0"/>
              <a:t>Shop Management System</a:t>
            </a:r>
            <a:endParaRPr lang="en-CA" sz="4000" dirty="0"/>
          </a:p>
        </p:txBody>
      </p:sp>
      <p:pic>
        <p:nvPicPr>
          <p:cNvPr id="5" name="Image 4" descr="Carrus_ExpressWay_v2.png"/>
          <p:cNvPicPr>
            <a:picLocks noChangeAspect="1"/>
          </p:cNvPicPr>
          <p:nvPr/>
        </p:nvPicPr>
        <p:blipFill>
          <a:blip r:embed="rId2" cstate="print"/>
          <a:stretch>
            <a:fillRect/>
          </a:stretch>
        </p:blipFill>
        <p:spPr>
          <a:xfrm>
            <a:off x="6111718" y="1541432"/>
            <a:ext cx="2618357" cy="1963768"/>
          </a:xfrm>
          <a:prstGeom prst="rect">
            <a:avLst/>
          </a:prstGeom>
        </p:spPr>
      </p:pic>
      <p:pic>
        <p:nvPicPr>
          <p:cNvPr id="7" name="Picture 2" descr="J:\Marketing\Julie Bureau\Banner Strategy\Présentations\Images\Banner\Available_Banner.png"/>
          <p:cNvPicPr>
            <a:picLocks noChangeAspect="1" noChangeArrowheads="1"/>
          </p:cNvPicPr>
          <p:nvPr/>
        </p:nvPicPr>
        <p:blipFill>
          <a:blip r:embed="rId3" cstate="print"/>
          <a:srcRect/>
          <a:stretch>
            <a:fillRect/>
          </a:stretch>
        </p:blipFill>
        <p:spPr bwMode="auto">
          <a:xfrm>
            <a:off x="8084041" y="0"/>
            <a:ext cx="1059959" cy="1080000"/>
          </a:xfrm>
          <a:prstGeom prst="rect">
            <a:avLst/>
          </a:prstGeom>
          <a:noFill/>
        </p:spPr>
      </p:pic>
      <p:sp>
        <p:nvSpPr>
          <p:cNvPr id="8" name="ZoneTexte 7"/>
          <p:cNvSpPr txBox="1"/>
          <p:nvPr/>
        </p:nvSpPr>
        <p:spPr>
          <a:xfrm>
            <a:off x="113656" y="953155"/>
            <a:ext cx="8496944" cy="5324535"/>
          </a:xfrm>
          <a:prstGeom prst="rect">
            <a:avLst/>
          </a:prstGeom>
          <a:noFill/>
        </p:spPr>
        <p:txBody>
          <a:bodyPr wrap="square" rtlCol="0">
            <a:spAutoFit/>
          </a:bodyPr>
          <a:lstStyle/>
          <a:p>
            <a:r>
              <a:rPr lang="en-US" sz="2400" b="1" dirty="0"/>
              <a:t>Manage your shop more efficiently and effectively with </a:t>
            </a:r>
            <a:r>
              <a:rPr lang="en-US" sz="2400" b="1" dirty="0" err="1"/>
              <a:t>ExpressWay</a:t>
            </a:r>
            <a:r>
              <a:rPr lang="en-US" sz="2400" b="1" dirty="0"/>
              <a:t> SMS provided by </a:t>
            </a:r>
            <a:r>
              <a:rPr lang="en-US" sz="2400" b="1" dirty="0" err="1"/>
              <a:t>Carrus</a:t>
            </a:r>
            <a:endParaRPr lang="en-US" sz="2400" b="1" dirty="0"/>
          </a:p>
          <a:p>
            <a:r>
              <a:rPr lang="en-CA" sz="2400" dirty="0">
                <a:solidFill>
                  <a:srgbClr val="FF0000"/>
                </a:solidFill>
                <a:latin typeface="Calibri" pitchFamily="34" charset="0"/>
              </a:rPr>
              <a:t>Option - </a:t>
            </a:r>
            <a:r>
              <a:rPr lang="fr-FR" sz="2400" dirty="0">
                <a:solidFill>
                  <a:srgbClr val="FF0000"/>
                </a:solidFill>
              </a:rPr>
              <a:t>$159.20/</a:t>
            </a:r>
            <a:r>
              <a:rPr lang="fr-FR" sz="2400" dirty="0" err="1">
                <a:solidFill>
                  <a:srgbClr val="FF0000"/>
                </a:solidFill>
              </a:rPr>
              <a:t>month</a:t>
            </a:r>
            <a:endParaRPr lang="fr-FR" sz="2400" dirty="0">
              <a:solidFill>
                <a:srgbClr val="FF0000"/>
              </a:solidFill>
            </a:endParaRPr>
          </a:p>
          <a:p>
            <a:r>
              <a:rPr lang="fr-FR" sz="2400" i="1" dirty="0" err="1"/>
              <a:t>Also</a:t>
            </a:r>
            <a:r>
              <a:rPr lang="fr-FR" sz="2400" i="1" dirty="0"/>
              <a:t> </a:t>
            </a:r>
            <a:r>
              <a:rPr lang="fr-FR" sz="2400" i="1" dirty="0" err="1"/>
              <a:t>available</a:t>
            </a:r>
            <a:r>
              <a:rPr lang="fr-FR" sz="2400" i="1" dirty="0"/>
              <a:t> in the Custom Packages</a:t>
            </a:r>
          </a:p>
          <a:p>
            <a:endParaRPr lang="fr-FR" sz="2400" dirty="0"/>
          </a:p>
          <a:p>
            <a:r>
              <a:rPr lang="fr-FR" sz="2000" b="1" dirty="0"/>
              <a:t>Main </a:t>
            </a:r>
            <a:r>
              <a:rPr lang="en-US" sz="2000" b="1" dirty="0"/>
              <a:t>functionalities</a:t>
            </a:r>
          </a:p>
          <a:p>
            <a:pPr marL="179388" lvl="0" indent="-179388">
              <a:buFont typeface="Arial" pitchFamily="34" charset="0"/>
              <a:buChar char="•"/>
            </a:pPr>
            <a:r>
              <a:rPr lang="en-US" sz="2000" dirty="0"/>
              <a:t>A simple billing system with built-in call back </a:t>
            </a:r>
            <a:endParaRPr lang="fr-FR" sz="2000" dirty="0"/>
          </a:p>
          <a:p>
            <a:pPr marL="179388" lvl="0" indent="-179388">
              <a:buFont typeface="Arial" pitchFamily="34" charset="0"/>
              <a:buChar char="•"/>
            </a:pPr>
            <a:r>
              <a:rPr lang="en-US" sz="2000" dirty="0"/>
              <a:t>Optimized client relations management </a:t>
            </a:r>
            <a:endParaRPr lang="fr-FR" sz="2000" dirty="0"/>
          </a:p>
          <a:p>
            <a:pPr marL="179388" lvl="0" indent="-179388">
              <a:buFont typeface="Arial" pitchFamily="34" charset="0"/>
              <a:buChar char="•"/>
            </a:pPr>
            <a:r>
              <a:rPr lang="en-US" sz="2000" dirty="0"/>
              <a:t>Easy tracking of repair history, for improved follow-up and service </a:t>
            </a:r>
            <a:endParaRPr lang="fr-FR" sz="2000" dirty="0"/>
          </a:p>
          <a:p>
            <a:pPr marL="179388" lvl="0" indent="-179388">
              <a:buFont typeface="Arial" pitchFamily="34" charset="0"/>
              <a:buChar char="•"/>
            </a:pPr>
            <a:r>
              <a:rPr lang="en-US" sz="2000" dirty="0"/>
              <a:t>Complete suite of accounting features </a:t>
            </a:r>
            <a:endParaRPr lang="fr-FR" sz="2000" dirty="0"/>
          </a:p>
          <a:p>
            <a:pPr marL="179388" lvl="0" indent="-179388">
              <a:buFont typeface="Arial" pitchFamily="34" charset="0"/>
              <a:buChar char="•"/>
            </a:pPr>
            <a:r>
              <a:rPr lang="en-US" sz="2000" dirty="0"/>
              <a:t>Tire storage management tool </a:t>
            </a:r>
            <a:endParaRPr lang="fr-FR" sz="2000" dirty="0"/>
          </a:p>
          <a:p>
            <a:pPr marL="179388" lvl="0" indent="-179388">
              <a:buFont typeface="Arial" pitchFamily="34" charset="0"/>
              <a:buChar char="•"/>
            </a:pPr>
            <a:r>
              <a:rPr lang="en-US" sz="2000" dirty="0"/>
              <a:t>No-hassle data exchange with web catalogues from different partners </a:t>
            </a:r>
            <a:endParaRPr lang="fr-FR" sz="2000" dirty="0"/>
          </a:p>
          <a:p>
            <a:pPr marL="179388" lvl="0" indent="-179388">
              <a:buFont typeface="Arial" pitchFamily="34" charset="0"/>
              <a:buChar char="•"/>
            </a:pPr>
            <a:r>
              <a:rPr lang="en-US" sz="2000" dirty="0"/>
              <a:t>A fully bilingual system that is easy to use </a:t>
            </a:r>
            <a:endParaRPr lang="fr-FR" sz="2000" dirty="0"/>
          </a:p>
          <a:p>
            <a:pPr marL="179388" lvl="0" indent="-179388">
              <a:buFont typeface="Arial" pitchFamily="34" charset="0"/>
              <a:buChar char="•"/>
            </a:pPr>
            <a:r>
              <a:rPr lang="en-US" sz="2000" dirty="0"/>
              <a:t>A turnkey, all-in-one solution </a:t>
            </a:r>
            <a:endParaRPr lang="fr-FR" sz="2000" dirty="0"/>
          </a:p>
          <a:p>
            <a:endParaRPr lang="fr-FR" sz="2000" dirty="0"/>
          </a:p>
          <a:p>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636912"/>
            <a:ext cx="8964488" cy="1107996"/>
          </a:xfrm>
          <a:prstGeom prst="rect">
            <a:avLst/>
          </a:prstGeom>
          <a:noFill/>
        </p:spPr>
        <p:txBody>
          <a:bodyPr wrap="square" rtlCol="0">
            <a:spAutoFit/>
          </a:bodyPr>
          <a:lstStyle/>
          <a:p>
            <a:r>
              <a:rPr lang="en-CA" sz="6600" dirty="0">
                <a:latin typeface="Calibri" pitchFamily="34" charset="0"/>
              </a:rPr>
              <a:t>Preventive</a:t>
            </a:r>
            <a:r>
              <a:rPr lang="en-CA" sz="6600" dirty="0">
                <a:solidFill>
                  <a:schemeClr val="bg1"/>
                </a:solidFill>
                <a:latin typeface="Calibri" pitchFamily="34" charset="0"/>
              </a:rPr>
              <a:t> </a:t>
            </a:r>
            <a:r>
              <a:rPr lang="en-CA" sz="6600" dirty="0">
                <a:latin typeface="Calibri" pitchFamily="34" charset="0"/>
              </a:rPr>
              <a:t>maintenance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J:\Marketing\Julie Bureau\Banner Strategy\Présentations\Background\1206572971625599228jetxee_check_sign_and_cross_sign_3.svg.hi.png"/>
          <p:cNvPicPr>
            <a:picLocks noChangeAspect="1" noChangeArrowheads="1"/>
          </p:cNvPicPr>
          <p:nvPr/>
        </p:nvPicPr>
        <p:blipFill>
          <a:blip r:embed="rId2" cstate="print"/>
          <a:srcRect/>
          <a:stretch>
            <a:fillRect/>
          </a:stretch>
        </p:blipFill>
        <p:spPr bwMode="auto">
          <a:xfrm>
            <a:off x="7924800" y="304800"/>
            <a:ext cx="1060918" cy="1080000"/>
          </a:xfrm>
          <a:prstGeom prst="rect">
            <a:avLst/>
          </a:prstGeom>
          <a:noFill/>
        </p:spPr>
      </p:pic>
      <p:sp>
        <p:nvSpPr>
          <p:cNvPr id="8" name="Espace réservé du contenu 2"/>
          <p:cNvSpPr>
            <a:spLocks noGrp="1"/>
          </p:cNvSpPr>
          <p:nvPr>
            <p:ph idx="1"/>
          </p:nvPr>
        </p:nvSpPr>
        <p:spPr>
          <a:xfrm>
            <a:off x="251520" y="1124744"/>
            <a:ext cx="8640960" cy="2376264"/>
          </a:xfrm>
        </p:spPr>
        <p:txBody>
          <a:bodyPr/>
          <a:lstStyle/>
          <a:p>
            <a:endParaRPr lang="fr-CA" dirty="0"/>
          </a:p>
          <a:p>
            <a:endParaRPr lang="en-CA" dirty="0"/>
          </a:p>
        </p:txBody>
      </p:sp>
      <p:pic>
        <p:nvPicPr>
          <p:cNvPr id="11" name="Picture 4" descr="J:\Marketing\Julie Bureau\ZZZ Archives\Archives 2010\Entretien Prescrit\Logo Signature\JPG\Eng\HighRes\RGB\Prev_Maintenance_Red_RGB.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5410200"/>
            <a:ext cx="3304542" cy="720000"/>
          </a:xfrm>
          <a:prstGeom prst="rect">
            <a:avLst/>
          </a:prstGeom>
          <a:noFill/>
        </p:spPr>
      </p:pic>
      <p:sp>
        <p:nvSpPr>
          <p:cNvPr id="12" name="ZoneTexte 11"/>
          <p:cNvSpPr txBox="1"/>
          <p:nvPr/>
        </p:nvSpPr>
        <p:spPr>
          <a:xfrm>
            <a:off x="0" y="228600"/>
            <a:ext cx="8424936" cy="1323439"/>
          </a:xfrm>
          <a:prstGeom prst="rect">
            <a:avLst/>
          </a:prstGeom>
          <a:noFill/>
        </p:spPr>
        <p:txBody>
          <a:bodyPr wrap="square" rtlCol="0">
            <a:spAutoFit/>
          </a:bodyPr>
          <a:lstStyle/>
          <a:p>
            <a:r>
              <a:rPr lang="en-CA" sz="4000" dirty="0">
                <a:latin typeface="Calibri" pitchFamily="34" charset="0"/>
              </a:rPr>
              <a:t>Preventive maintenance inspection sheets</a:t>
            </a:r>
          </a:p>
        </p:txBody>
      </p:sp>
      <p:pic>
        <p:nvPicPr>
          <p:cNvPr id="15" name="Picture 2"/>
          <p:cNvPicPr>
            <a:picLocks noChangeAspect="1" noChangeArrowheads="1"/>
          </p:cNvPicPr>
          <p:nvPr/>
        </p:nvPicPr>
        <p:blipFill>
          <a:blip r:embed="rId4" cstate="print"/>
          <a:srcRect/>
          <a:stretch>
            <a:fillRect/>
          </a:stretch>
        </p:blipFill>
        <p:spPr bwMode="auto">
          <a:xfrm>
            <a:off x="3429000" y="2438400"/>
            <a:ext cx="5040560" cy="3193536"/>
          </a:xfrm>
          <a:prstGeom prst="rect">
            <a:avLst/>
          </a:prstGeom>
          <a:noFill/>
          <a:ln w="9525">
            <a:noFill/>
            <a:miter lim="800000"/>
            <a:headEnd/>
            <a:tailEnd/>
          </a:ln>
        </p:spPr>
      </p:pic>
      <p:sp>
        <p:nvSpPr>
          <p:cNvPr id="16" name="Rectangle 15"/>
          <p:cNvSpPr/>
          <p:nvPr/>
        </p:nvSpPr>
        <p:spPr>
          <a:xfrm>
            <a:off x="251520" y="1589891"/>
            <a:ext cx="8640960" cy="1200329"/>
          </a:xfrm>
          <a:prstGeom prst="rect">
            <a:avLst/>
          </a:prstGeom>
        </p:spPr>
        <p:txBody>
          <a:bodyPr wrap="square">
            <a:spAutoFit/>
          </a:bodyPr>
          <a:lstStyle/>
          <a:p>
            <a:pPr marL="360000" lvl="1" indent="-360000"/>
            <a:endParaRPr lang="en-CA" sz="2400" dirty="0">
              <a:latin typeface="Calibri" pitchFamily="34" charset="0"/>
            </a:endParaRPr>
          </a:p>
          <a:p>
            <a:pPr marL="360000" lvl="1" indent="-360000">
              <a:buFont typeface="Arial" pitchFamily="34" charset="0"/>
              <a:buChar char="•"/>
            </a:pPr>
            <a:r>
              <a:rPr lang="en-CA" sz="2400" dirty="0">
                <a:latin typeface="Calibri" pitchFamily="34" charset="0"/>
              </a:rPr>
              <a:t>Free system-specific inspection sheets!</a:t>
            </a:r>
          </a:p>
          <a:p>
            <a:pPr marL="360000" lvl="1" indent="-360000">
              <a:buFont typeface="Arial" pitchFamily="34" charset="0"/>
              <a:buChar char="•"/>
            </a:pPr>
            <a:endParaRPr lang="en-CA" sz="2400"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2"/>
          <p:cNvSpPr>
            <a:spLocks noGrp="1"/>
          </p:cNvSpPr>
          <p:nvPr>
            <p:ph idx="1"/>
          </p:nvPr>
        </p:nvSpPr>
        <p:spPr>
          <a:xfrm>
            <a:off x="251520" y="1421160"/>
            <a:ext cx="8640960" cy="216024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CA" sz="2400" dirty="0">
                <a:solidFill>
                  <a:srgbClr val="000000"/>
                </a:solidFill>
                <a:latin typeface="Calibri" pitchFamily="34" charset="0"/>
              </a:rPr>
              <a:t>Follows the vehicle’s maintenance schedule to avoid voiding the warranty. </a:t>
            </a:r>
          </a:p>
          <a:p>
            <a:pPr marL="742950" lvl="2" indent="-342900"/>
            <a:r>
              <a:rPr lang="en-CA" sz="2000" dirty="0">
                <a:solidFill>
                  <a:schemeClr val="tx1"/>
                </a:solidFill>
              </a:rPr>
              <a:t>It features a comprehensive evaluation of the vehicle and covers </a:t>
            </a:r>
            <a:r>
              <a:rPr lang="en-US" sz="2000" dirty="0">
                <a:solidFill>
                  <a:schemeClr val="tx1"/>
                </a:solidFill>
              </a:rPr>
              <a:t>automatic transmission fluid, engine </a:t>
            </a:r>
            <a:r>
              <a:rPr lang="en-CA" sz="2000" dirty="0">
                <a:solidFill>
                  <a:schemeClr val="tx1"/>
                </a:solidFill>
              </a:rPr>
              <a:t>oil, </a:t>
            </a:r>
            <a:r>
              <a:rPr lang="en-US" sz="2000" dirty="0">
                <a:solidFill>
                  <a:schemeClr val="tx1"/>
                </a:solidFill>
              </a:rPr>
              <a:t>brake fluid,</a:t>
            </a:r>
            <a:r>
              <a:rPr lang="en-CA" sz="2000" dirty="0">
                <a:solidFill>
                  <a:schemeClr val="tx1"/>
                </a:solidFill>
              </a:rPr>
              <a:t> power steering fluid, tires, brake pads, </a:t>
            </a:r>
            <a:r>
              <a:rPr lang="en-US" sz="2000" dirty="0">
                <a:solidFill>
                  <a:schemeClr val="tx1"/>
                </a:solidFill>
              </a:rPr>
              <a:t>air filter</a:t>
            </a:r>
            <a:r>
              <a:rPr lang="en-CA" sz="2000" dirty="0">
                <a:solidFill>
                  <a:schemeClr val="tx1"/>
                </a:solidFill>
              </a:rPr>
              <a:t>, wipers, belts, hoses, antifreeze and battery.</a:t>
            </a:r>
            <a:endParaRPr lang="fr-CA" sz="2000" dirty="0">
              <a:solidFill>
                <a:schemeClr val="tx1"/>
              </a:solidFill>
            </a:endParaRPr>
          </a:p>
          <a:p>
            <a:endParaRPr lang="en-CA" sz="2000" dirty="0">
              <a:solidFill>
                <a:srgbClr val="000000"/>
              </a:solidFill>
              <a:latin typeface="Calibri" pitchFamily="34" charset="0"/>
            </a:endParaRPr>
          </a:p>
        </p:txBody>
      </p:sp>
      <p:pic>
        <p:nvPicPr>
          <p:cNvPr id="21" name="Picture 2" descr="J:\Marketing\A Programmes Installateurs\Entretien prescrit\Visuel IID\UNI-SELECT 95128 Custom 032812-1_Page_2.jpg"/>
          <p:cNvPicPr>
            <a:picLocks noChangeAspect="1" noChangeArrowheads="1"/>
          </p:cNvPicPr>
          <p:nvPr/>
        </p:nvPicPr>
        <p:blipFill>
          <a:blip r:embed="rId2" cstate="print"/>
          <a:srcRect/>
          <a:stretch>
            <a:fillRect/>
          </a:stretch>
        </p:blipFill>
        <p:spPr bwMode="auto">
          <a:xfrm>
            <a:off x="251520" y="3611480"/>
            <a:ext cx="4768762" cy="1816976"/>
          </a:xfrm>
          <a:prstGeom prst="roundRect">
            <a:avLst>
              <a:gd name="adj" fmla="val 8594"/>
            </a:avLst>
          </a:prstGeom>
          <a:ln/>
        </p:spPr>
        <p:style>
          <a:lnRef idx="3">
            <a:schemeClr val="lt1"/>
          </a:lnRef>
          <a:fillRef idx="1">
            <a:schemeClr val="accent3"/>
          </a:fillRef>
          <a:effectRef idx="1">
            <a:schemeClr val="accent3"/>
          </a:effectRef>
          <a:fontRef idx="minor">
            <a:schemeClr val="lt1"/>
          </a:fontRef>
        </p:style>
      </p:pic>
      <p:pic>
        <p:nvPicPr>
          <p:cNvPr id="22" name="Picture 1" descr="J:\Marketing\A Programmes Installateurs\Entretien prescrit\Visuel IID\UNI-SELECT 95128 Custom 032812-1_Page_1.jpg"/>
          <p:cNvPicPr>
            <a:picLocks noChangeAspect="1" noChangeArrowheads="1"/>
          </p:cNvPicPr>
          <p:nvPr/>
        </p:nvPicPr>
        <p:blipFill>
          <a:blip r:embed="rId3" cstate="print"/>
          <a:srcRect/>
          <a:stretch>
            <a:fillRect/>
          </a:stretch>
        </p:blipFill>
        <p:spPr bwMode="auto">
          <a:xfrm>
            <a:off x="4283968" y="4348336"/>
            <a:ext cx="4678415" cy="1800200"/>
          </a:xfrm>
          <a:prstGeom prst="roundRect">
            <a:avLst>
              <a:gd name="adj" fmla="val 8594"/>
            </a:avLst>
          </a:prstGeom>
          <a:ln/>
        </p:spPr>
        <p:style>
          <a:lnRef idx="3">
            <a:schemeClr val="lt1"/>
          </a:lnRef>
          <a:fillRef idx="1">
            <a:schemeClr val="accent3"/>
          </a:fillRef>
          <a:effectRef idx="1">
            <a:schemeClr val="accent3"/>
          </a:effectRef>
          <a:fontRef idx="minor">
            <a:schemeClr val="lt1"/>
          </a:fontRef>
        </p:style>
      </p:pic>
      <p:sp>
        <p:nvSpPr>
          <p:cNvPr id="25" name="Titre 1"/>
          <p:cNvSpPr>
            <a:spLocks noGrp="1"/>
          </p:cNvSpPr>
          <p:nvPr>
            <p:ph type="title"/>
          </p:nvPr>
        </p:nvSpPr>
        <p:spPr>
          <a:xfrm>
            <a:off x="0" y="304800"/>
            <a:ext cx="8610600" cy="706090"/>
          </a:xfrm>
        </p:spPr>
        <p:txBody>
          <a:bodyPr>
            <a:noAutofit/>
          </a:bodyPr>
          <a:lstStyle/>
          <a:p>
            <a:pPr algn="l"/>
            <a:r>
              <a:rPr lang="en-CA" sz="4000" b="0" dirty="0">
                <a:latin typeface="Calibri" pitchFamily="34" charset="0"/>
              </a:rPr>
              <a:t>Instant Inspection Diagnostic </a:t>
            </a:r>
            <a:r>
              <a:rPr lang="en-CA" sz="4000" b="0" dirty="0"/>
              <a:t>Flyers</a:t>
            </a:r>
          </a:p>
        </p:txBody>
      </p:sp>
      <p:sp>
        <p:nvSpPr>
          <p:cNvPr id="12" name="ZoneTexte 11"/>
          <p:cNvSpPr txBox="1"/>
          <p:nvPr/>
        </p:nvSpPr>
        <p:spPr>
          <a:xfrm>
            <a:off x="4895528" y="3733800"/>
            <a:ext cx="4248472" cy="369332"/>
          </a:xfrm>
          <a:prstGeom prst="rect">
            <a:avLst/>
          </a:prstGeom>
          <a:solidFill>
            <a:srgbClr val="DDDDDD"/>
          </a:solidFill>
          <a:ln w="25400" cap="flat" cmpd="sng" algn="ctr">
            <a:solidFill>
              <a:srgbClr val="DDDDDD">
                <a:shade val="50000"/>
              </a:srgbClr>
            </a:solidFill>
            <a:prstDash val="solid"/>
          </a:ln>
          <a:effectLst>
            <a:reflection blurRad="6350" stA="50000" endA="300" endPos="55000" dir="5400000" sy="-100000" algn="bl" rotWithShape="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ysClr val="windowText" lastClr="000000"/>
                </a:solidFill>
                <a:effectLst/>
                <a:uLnTx/>
                <a:uFillTx/>
                <a:latin typeface="Calibri" pitchFamily="34" charset="0"/>
                <a:ea typeface="+mn-ea"/>
                <a:cs typeface="+mn-cs"/>
              </a:rPr>
              <a:t>Available through Nebs for $3.29/flyer.</a:t>
            </a:r>
          </a:p>
        </p:txBody>
      </p:sp>
      <p:pic>
        <p:nvPicPr>
          <p:cNvPr id="13" name="Picture 4" descr="J:\Marketing\Julie Bureau\ZZZ Archives\Archives 2010\Entretien Prescrit\Logo Signature\JPG\Eng\HighRes\RGB\Prev_Maintenance_Red_RGB.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520" y="5877272"/>
            <a:ext cx="3304542" cy="720000"/>
          </a:xfrm>
          <a:prstGeom prst="rect">
            <a:avLst/>
          </a:prstGeom>
          <a:noFill/>
        </p:spPr>
      </p:pic>
      <p:pic>
        <p:nvPicPr>
          <p:cNvPr id="9" name="Picture 2" descr="J:\Marketing\Julie Bureau\Banner Strategy\Présentations\Images\Banner\Available_Banner.png"/>
          <p:cNvPicPr>
            <a:picLocks noChangeAspect="1" noChangeArrowheads="1"/>
          </p:cNvPicPr>
          <p:nvPr/>
        </p:nvPicPr>
        <p:blipFill>
          <a:blip r:embed="rId5" cstate="print"/>
          <a:srcRect/>
          <a:stretch>
            <a:fillRect/>
          </a:stretch>
        </p:blipFill>
        <p:spPr bwMode="auto">
          <a:xfrm>
            <a:off x="8084041" y="0"/>
            <a:ext cx="1059959" cy="108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852" y="210618"/>
            <a:ext cx="8686800" cy="808038"/>
          </a:xfrm>
        </p:spPr>
        <p:txBody>
          <a:bodyPr/>
          <a:lstStyle/>
          <a:p>
            <a:pPr algn="l"/>
            <a:r>
              <a:rPr lang="en-CA" dirty="0"/>
              <a:t>INSPECTION TABLET APP</a:t>
            </a:r>
            <a:endParaRPr lang="fr-CA" dirty="0"/>
          </a:p>
        </p:txBody>
      </p:sp>
      <p:pic>
        <p:nvPicPr>
          <p:cNvPr id="4" name="Picture 2" descr="http://store.storeimages.cdn-apple.com/4974/as-images.apple.com/is/image/AppleInc/aos/published/images/i/pa/ipad/pro/ipad-pro-201603-gallery1_GEO_XF?wid=2000&amp;amp;hei=1536&amp;amp;fmt=jpeg&amp;amp;qlt=95&amp;amp;op_sharpen=0&amp;amp;resMode=bicub&amp;amp;op_usm=0.5,0.5,0,0&amp;amp;iccEmbed=0&amp;amp;layer=comp&amp;amp;.v=1473455674344"/>
          <p:cNvPicPr>
            <a:picLocks noChangeAspect="1" noChangeArrowheads="1"/>
          </p:cNvPicPr>
          <p:nvPr/>
        </p:nvPicPr>
        <p:blipFill rotWithShape="1">
          <a:blip r:embed="rId2" cstate="print"/>
          <a:srcRect l="31606" t="1994" r="37529" b="14916"/>
          <a:stretch/>
        </p:blipFill>
        <p:spPr bwMode="auto">
          <a:xfrm>
            <a:off x="5512816" y="1841622"/>
            <a:ext cx="2592288" cy="4496243"/>
          </a:xfrm>
          <a:prstGeom prst="rect">
            <a:avLst/>
          </a:prstGeom>
          <a:noFill/>
        </p:spPr>
      </p:pic>
      <p:sp>
        <p:nvSpPr>
          <p:cNvPr id="5" name="Flèche droite 4"/>
          <p:cNvSpPr/>
          <p:nvPr/>
        </p:nvSpPr>
        <p:spPr>
          <a:xfrm>
            <a:off x="3995936" y="3332989"/>
            <a:ext cx="1512168" cy="153617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2"/>
          <p:cNvPicPr>
            <a:picLocks noChangeAspect="1" noChangeArrowheads="1"/>
          </p:cNvPicPr>
          <p:nvPr/>
        </p:nvPicPr>
        <p:blipFill>
          <a:blip r:embed="rId3" cstate="print"/>
          <a:srcRect/>
          <a:stretch>
            <a:fillRect/>
          </a:stretch>
        </p:blipFill>
        <p:spPr bwMode="auto">
          <a:xfrm>
            <a:off x="1259632" y="2724453"/>
            <a:ext cx="2611628" cy="3794439"/>
          </a:xfrm>
          <a:prstGeom prst="rect">
            <a:avLst/>
          </a:prstGeom>
          <a:noFill/>
          <a:ln w="19050">
            <a:solidFill>
              <a:schemeClr val="tx1"/>
            </a:solidFill>
            <a:miter lim="800000"/>
            <a:headEnd/>
            <a:tailEnd/>
          </a:ln>
        </p:spPr>
      </p:pic>
      <p:sp>
        <p:nvSpPr>
          <p:cNvPr id="8" name="ZoneTexte 7"/>
          <p:cNvSpPr txBox="1"/>
          <p:nvPr/>
        </p:nvSpPr>
        <p:spPr>
          <a:xfrm>
            <a:off x="292192" y="918292"/>
            <a:ext cx="6406562" cy="1200329"/>
          </a:xfrm>
          <a:prstGeom prst="rect">
            <a:avLst/>
          </a:prstGeom>
          <a:noFill/>
        </p:spPr>
        <p:txBody>
          <a:bodyPr wrap="none" rtlCol="0">
            <a:spAutoFit/>
          </a:bodyPr>
          <a:lstStyle/>
          <a:p>
            <a:pPr marL="285750" indent="-285750">
              <a:buFont typeface="Arial" panose="020B0604020202020204" pitchFamily="34" charset="0"/>
              <a:buChar char="•"/>
            </a:pPr>
            <a:r>
              <a:rPr lang="en-CA" dirty="0"/>
              <a:t>Application to conduct inspections on vehicle</a:t>
            </a:r>
          </a:p>
          <a:p>
            <a:pPr marL="285750" indent="-285750">
              <a:buFont typeface="Arial" panose="020B0604020202020204" pitchFamily="34" charset="0"/>
              <a:buChar char="•"/>
            </a:pPr>
            <a:r>
              <a:rPr lang="en-CA" dirty="0"/>
              <a:t>Custom made by Uni-Select</a:t>
            </a:r>
          </a:p>
          <a:p>
            <a:pPr marL="285750" indent="-285750">
              <a:buFont typeface="Arial" panose="020B0604020202020204" pitchFamily="34" charset="0"/>
              <a:buChar char="•"/>
            </a:pPr>
            <a:r>
              <a:rPr lang="en-CA" dirty="0"/>
              <a:t>Available on </a:t>
            </a:r>
            <a:r>
              <a:rPr lang="en-CA" dirty="0" err="1"/>
              <a:t>iStore</a:t>
            </a:r>
            <a:r>
              <a:rPr lang="en-CA" dirty="0"/>
              <a:t> (iPad) and Play Store (Android tablets)</a:t>
            </a:r>
          </a:p>
          <a:p>
            <a:pPr marL="285750" indent="-285750">
              <a:buFont typeface="Arial" panose="020B0604020202020204" pitchFamily="34" charset="0"/>
              <a:buChar char="•"/>
            </a:pPr>
            <a:r>
              <a:rPr lang="en-CA" dirty="0"/>
              <a:t>ONLY 5$ / month!</a:t>
            </a:r>
            <a:endParaRPr lang="fr-CA" dirty="0"/>
          </a:p>
        </p:txBody>
      </p:sp>
      <p:pic>
        <p:nvPicPr>
          <p:cNvPr id="9" name="Picture 6" descr="http://bestgrindandbrewcoffeemaker.com/wp-content/uploads/2011/12/checkmark_pros.png"/>
          <p:cNvPicPr>
            <a:picLocks noChangeAspect="1" noChangeArrowheads="1"/>
          </p:cNvPicPr>
          <p:nvPr/>
        </p:nvPicPr>
        <p:blipFill>
          <a:blip r:embed="rId4" cstate="print"/>
          <a:srcRect/>
          <a:stretch>
            <a:fillRect/>
          </a:stretch>
        </p:blipFill>
        <p:spPr bwMode="auto">
          <a:xfrm>
            <a:off x="8352520" y="-27384"/>
            <a:ext cx="900000" cy="900000"/>
          </a:xfrm>
          <a:prstGeom prst="rect">
            <a:avLst/>
          </a:prstGeom>
          <a:noFill/>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309320"/>
            <a:ext cx="1875372" cy="419144"/>
          </a:xfrm>
          <a:prstGeom prst="rect">
            <a:avLst/>
          </a:prstGeom>
        </p:spPr>
      </p:pic>
    </p:spTree>
    <p:extLst>
      <p:ext uri="{BB962C8B-B14F-4D97-AF65-F5344CB8AC3E}">
        <p14:creationId xmlns:p14="http://schemas.microsoft.com/office/powerpoint/2010/main" val="81635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2780928"/>
            <a:ext cx="7884368" cy="1107996"/>
          </a:xfrm>
          <a:prstGeom prst="rect">
            <a:avLst/>
          </a:prstGeom>
          <a:noFill/>
        </p:spPr>
        <p:txBody>
          <a:bodyPr wrap="square" rtlCol="0">
            <a:spAutoFit/>
          </a:bodyPr>
          <a:lstStyle/>
          <a:p>
            <a:pPr algn="ctr"/>
            <a:r>
              <a:rPr lang="fr-CA" sz="6600" dirty="0">
                <a:latin typeface="Calibri" pitchFamily="34" charset="0"/>
              </a:rPr>
              <a:t>Training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51520" y="1204317"/>
            <a:ext cx="8640960" cy="11387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60000" indent="-360000"/>
            <a:r>
              <a:rPr lang="en-CA" sz="3200" b="1" dirty="0">
                <a:solidFill>
                  <a:srgbClr val="000000"/>
                </a:solidFill>
                <a:latin typeface="Calibri" pitchFamily="34" charset="0"/>
              </a:rPr>
              <a:t>Hands-on </a:t>
            </a:r>
            <a:endParaRPr lang="en-CA" sz="4000" b="1" dirty="0">
              <a:solidFill>
                <a:srgbClr val="000000"/>
              </a:solidFill>
              <a:latin typeface="Calibri" pitchFamily="34" charset="0"/>
            </a:endParaRPr>
          </a:p>
          <a:p>
            <a:pPr marL="360000" indent="-360000">
              <a:buBlip>
                <a:blip r:embed="rId3"/>
              </a:buBlip>
            </a:pPr>
            <a:r>
              <a:rPr lang="en-CA" dirty="0">
                <a:solidFill>
                  <a:srgbClr val="000000"/>
                </a:solidFill>
                <a:latin typeface="Calibri" pitchFamily="34" charset="0"/>
              </a:rPr>
              <a:t>Offered à la carte, now available in Ontario and Maritimes.</a:t>
            </a:r>
          </a:p>
          <a:p>
            <a:pPr marL="360000" indent="-360000">
              <a:buBlip>
                <a:blip r:embed="rId3"/>
              </a:buBlip>
            </a:pPr>
            <a:r>
              <a:rPr lang="en-CA" dirty="0">
                <a:solidFill>
                  <a:srgbClr val="000000"/>
                </a:solidFill>
                <a:latin typeface="Calibri" pitchFamily="34" charset="0"/>
              </a:rPr>
              <a:t> Additional pay-as-you-go management and technical courses available</a:t>
            </a:r>
          </a:p>
        </p:txBody>
      </p:sp>
      <p:pic>
        <p:nvPicPr>
          <p:cNvPr id="13" name="Picture 1" descr="J:\Logo\AAA - VALID LOGOS TO USE\AAA UNI-SELECT\Tech Pro (2007)\Bilingue\TechPro-USI no signature.png"/>
          <p:cNvPicPr>
            <a:picLocks noChangeAspect="1" noChangeArrowheads="1"/>
          </p:cNvPicPr>
          <p:nvPr/>
        </p:nvPicPr>
        <p:blipFill>
          <a:blip r:embed="rId4" cstate="print"/>
          <a:srcRect/>
          <a:stretch>
            <a:fillRect/>
          </a:stretch>
        </p:blipFill>
        <p:spPr bwMode="auto">
          <a:xfrm>
            <a:off x="3275856" y="404664"/>
            <a:ext cx="2679700" cy="901700"/>
          </a:xfrm>
          <a:prstGeom prst="rect">
            <a:avLst/>
          </a:prstGeom>
          <a:noFill/>
        </p:spPr>
      </p:pic>
      <p:pic>
        <p:nvPicPr>
          <p:cNvPr id="7" name="Picture 2" descr="J:\Marketing\Julie Bureau\Banner Strategy\Présentations\Images\Banner\Available_Banner.png"/>
          <p:cNvPicPr>
            <a:picLocks noChangeAspect="1" noChangeArrowheads="1"/>
          </p:cNvPicPr>
          <p:nvPr/>
        </p:nvPicPr>
        <p:blipFill>
          <a:blip r:embed="rId5" cstate="print"/>
          <a:srcRect/>
          <a:stretch>
            <a:fillRect/>
          </a:stretch>
        </p:blipFill>
        <p:spPr bwMode="auto">
          <a:xfrm>
            <a:off x="8084041" y="0"/>
            <a:ext cx="1059959" cy="1080000"/>
          </a:xfrm>
          <a:prstGeom prst="rect">
            <a:avLst/>
          </a:prstGeom>
          <a:noFill/>
        </p:spPr>
      </p:pic>
      <p:sp>
        <p:nvSpPr>
          <p:cNvPr id="6" name="ZoneTexte 5"/>
          <p:cNvSpPr txBox="1"/>
          <p:nvPr/>
        </p:nvSpPr>
        <p:spPr>
          <a:xfrm>
            <a:off x="0" y="304800"/>
            <a:ext cx="5029200" cy="707886"/>
          </a:xfrm>
          <a:prstGeom prst="rect">
            <a:avLst/>
          </a:prstGeom>
          <a:noFill/>
        </p:spPr>
        <p:txBody>
          <a:bodyPr wrap="square" rtlCol="0">
            <a:spAutoFit/>
          </a:bodyPr>
          <a:lstStyle/>
          <a:p>
            <a:r>
              <a:rPr lang="fr-CA" sz="4000" dirty="0">
                <a:latin typeface="Calibri" pitchFamily="34" charset="0"/>
              </a:rPr>
              <a:t>Training</a:t>
            </a:r>
            <a:endParaRPr lang="en-CA" sz="4000" dirty="0">
              <a:latin typeface="Calibri" pitchFamily="34" charset="0"/>
            </a:endParaRPr>
          </a:p>
        </p:txBody>
      </p:sp>
      <p:sp>
        <p:nvSpPr>
          <p:cNvPr id="9" name="ZoneTexte 8"/>
          <p:cNvSpPr txBox="1"/>
          <p:nvPr/>
        </p:nvSpPr>
        <p:spPr>
          <a:xfrm>
            <a:off x="228600" y="2595027"/>
            <a:ext cx="8640960" cy="11387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60000" indent="-360000"/>
            <a:r>
              <a:rPr lang="en-CA" sz="3200" b="1" dirty="0">
                <a:solidFill>
                  <a:srgbClr val="000000"/>
                </a:solidFill>
                <a:latin typeface="Calibri" pitchFamily="34" charset="0"/>
              </a:rPr>
              <a:t>Online Training</a:t>
            </a:r>
          </a:p>
          <a:p>
            <a:pPr marL="360000" indent="-360000">
              <a:buBlip>
                <a:blip r:embed="rId3"/>
              </a:buBlip>
            </a:pPr>
            <a:r>
              <a:rPr lang="en-CA" dirty="0">
                <a:solidFill>
                  <a:srgbClr val="000000"/>
                </a:solidFill>
                <a:latin typeface="Calibri" pitchFamily="34" charset="0"/>
              </a:rPr>
              <a:t>Optional, choose the plan that fits your needs</a:t>
            </a:r>
          </a:p>
          <a:p>
            <a:pPr marL="360000" indent="-360000">
              <a:buBlip>
                <a:blip r:embed="rId3"/>
              </a:buBlip>
            </a:pPr>
            <a:r>
              <a:rPr lang="en-CA" dirty="0">
                <a:latin typeface="Calibri" pitchFamily="34" charset="0"/>
              </a:rPr>
              <a:t>accessible at all times (24/7)</a:t>
            </a:r>
            <a:endParaRPr lang="en-CA" dirty="0">
              <a:solidFill>
                <a:srgbClr val="000000"/>
              </a:solidFill>
              <a:latin typeface="Calibri" pitchFamily="34" charset="0"/>
            </a:endParaRPr>
          </a:p>
        </p:txBody>
      </p:sp>
      <p:graphicFrame>
        <p:nvGraphicFramePr>
          <p:cNvPr id="10" name="Tableau 9"/>
          <p:cNvGraphicFramePr>
            <a:graphicFrameLocks noGrp="1"/>
          </p:cNvGraphicFramePr>
          <p:nvPr/>
        </p:nvGraphicFramePr>
        <p:xfrm>
          <a:off x="304800" y="3810000"/>
          <a:ext cx="4419599" cy="2265680"/>
        </p:xfrm>
        <a:graphic>
          <a:graphicData uri="http://schemas.openxmlformats.org/drawingml/2006/table">
            <a:tbl>
              <a:tblPr firstRow="1" bandRow="1">
                <a:tableStyleId>{5C22544A-7EE6-4342-B048-85BDC9FD1C3A}</a:tableStyleId>
              </a:tblPr>
              <a:tblGrid>
                <a:gridCol w="1428285">
                  <a:extLst>
                    <a:ext uri="{9D8B030D-6E8A-4147-A177-3AD203B41FA5}">
                      <a16:colId xmlns:a16="http://schemas.microsoft.com/office/drawing/2014/main" val="20000"/>
                    </a:ext>
                  </a:extLst>
                </a:gridCol>
                <a:gridCol w="781515">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371599">
                  <a:extLst>
                    <a:ext uri="{9D8B030D-6E8A-4147-A177-3AD203B41FA5}">
                      <a16:colId xmlns:a16="http://schemas.microsoft.com/office/drawing/2014/main" val="20003"/>
                    </a:ext>
                  </a:extLst>
                </a:gridCol>
              </a:tblGrid>
              <a:tr h="370840">
                <a:tc>
                  <a:txBody>
                    <a:bodyPr/>
                    <a:lstStyle/>
                    <a:p>
                      <a:endParaRPr lang="en-US" sz="1050" dirty="0"/>
                    </a:p>
                  </a:txBody>
                  <a:tcPr/>
                </a:tc>
                <a:tc>
                  <a:txBody>
                    <a:bodyPr/>
                    <a:lstStyle/>
                    <a:p>
                      <a:pPr algn="ctr"/>
                      <a:r>
                        <a:rPr lang="en-US" sz="1050" b="1" dirty="0"/>
                        <a:t>Basic</a:t>
                      </a:r>
                      <a:r>
                        <a:rPr lang="en-US" sz="1050" b="1" baseline="0" dirty="0"/>
                        <a:t> Plan</a:t>
                      </a:r>
                    </a:p>
                  </a:txBody>
                  <a:tcPr/>
                </a:tc>
                <a:tc>
                  <a:txBody>
                    <a:bodyPr/>
                    <a:lstStyle/>
                    <a:p>
                      <a:pPr algn="ctr"/>
                      <a:r>
                        <a:rPr lang="en-US" sz="1050" b="1" dirty="0"/>
                        <a:t>Medium</a:t>
                      </a:r>
                      <a:r>
                        <a:rPr lang="en-US" sz="1050" b="1" baseline="0" dirty="0"/>
                        <a:t> Plan</a:t>
                      </a:r>
                    </a:p>
                  </a:txBody>
                  <a:tcPr/>
                </a:tc>
                <a:tc>
                  <a:txBody>
                    <a:bodyPr/>
                    <a:lstStyle/>
                    <a:p>
                      <a:pPr algn="ctr"/>
                      <a:r>
                        <a:rPr lang="en-US" sz="1050" b="1" dirty="0"/>
                        <a:t>Premium </a:t>
                      </a:r>
                    </a:p>
                    <a:p>
                      <a:pPr algn="ctr"/>
                      <a:r>
                        <a:rPr lang="en-US" sz="1050" b="1" dirty="0"/>
                        <a:t>Plan</a:t>
                      </a:r>
                    </a:p>
                  </a:txBody>
                  <a:tcPr/>
                </a:tc>
                <a:extLst>
                  <a:ext uri="{0D108BD9-81ED-4DB2-BD59-A6C34878D82A}">
                    <a16:rowId xmlns:a16="http://schemas.microsoft.com/office/drawing/2014/main" val="10000"/>
                  </a:ext>
                </a:extLst>
              </a:tr>
              <a:tr h="370840">
                <a:tc>
                  <a:txBody>
                    <a:bodyPr/>
                    <a:lstStyle/>
                    <a:p>
                      <a:pPr algn="ct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t>$49.95</a:t>
                      </a:r>
                      <a:endParaRPr lang="en-US"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t>$99.95</a:t>
                      </a:r>
                      <a:endParaRPr lang="en-US"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$149.95</a:t>
                      </a:r>
                    </a:p>
                  </a:txBody>
                  <a:tcPr anchor="ctr"/>
                </a:tc>
                <a:extLst>
                  <a:ext uri="{0D108BD9-81ED-4DB2-BD59-A6C34878D82A}">
                    <a16:rowId xmlns:a16="http://schemas.microsoft.com/office/drawing/2014/main" val="10001"/>
                  </a:ext>
                </a:extLst>
              </a:tr>
              <a:tr h="370840">
                <a:tc>
                  <a:txBody>
                    <a:bodyPr/>
                    <a:lstStyle/>
                    <a:p>
                      <a:pPr algn="ctr"/>
                      <a:r>
                        <a:rPr lang="en-US" sz="1000" dirty="0"/>
                        <a:t>400 online</a:t>
                      </a:r>
                      <a:r>
                        <a:rPr lang="en-US" sz="1000" baseline="0" dirty="0"/>
                        <a:t> Courses</a:t>
                      </a:r>
                      <a:endParaRPr lang="en-US" sz="1000" dirty="0"/>
                    </a:p>
                  </a:txBody>
                  <a:tcPr anchor="ctr"/>
                </a:tc>
                <a:tc>
                  <a:txBody>
                    <a:bodyPr/>
                    <a:lstStyle/>
                    <a:p>
                      <a:pPr algn="ctr"/>
                      <a:r>
                        <a:rPr lang="en-US" sz="1200" dirty="0">
                          <a:solidFill>
                            <a:srgbClr val="FF0000"/>
                          </a:solidFill>
                          <a:sym typeface="Wingdings 2"/>
                        </a:rPr>
                        <a:t></a:t>
                      </a:r>
                      <a:endParaRPr lang="en-US" sz="120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sym typeface="Wingdings 2"/>
                        </a:rPr>
                        <a:t></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sym typeface="Wingdings 2"/>
                        </a:rPr>
                        <a:t></a:t>
                      </a:r>
                      <a:endParaRPr lang="en-US" sz="1100" dirty="0">
                        <a:solidFill>
                          <a:srgbClr val="FF0000"/>
                        </a:solidFill>
                      </a:endParaRPr>
                    </a:p>
                  </a:txBody>
                  <a:tcPr anchor="ctr"/>
                </a:tc>
                <a:extLst>
                  <a:ext uri="{0D108BD9-81ED-4DB2-BD59-A6C34878D82A}">
                    <a16:rowId xmlns:a16="http://schemas.microsoft.com/office/drawing/2014/main" val="10002"/>
                  </a:ext>
                </a:extLst>
              </a:tr>
              <a:tr h="370840">
                <a:tc>
                  <a:txBody>
                    <a:bodyPr/>
                    <a:lstStyle/>
                    <a:p>
                      <a:pPr algn="ctr"/>
                      <a:r>
                        <a:rPr lang="en-US" sz="1000" dirty="0"/>
                        <a:t>120 min. Tech-Line</a:t>
                      </a:r>
                      <a:r>
                        <a:rPr lang="en-US" sz="1000" baseline="0" dirty="0"/>
                        <a:t> </a:t>
                      </a:r>
                    </a:p>
                    <a:p>
                      <a:pPr algn="ctr"/>
                      <a:r>
                        <a:rPr lang="en-US" sz="800" baseline="0" dirty="0"/>
                        <a:t>(per month)</a:t>
                      </a:r>
                      <a:endParaRPr lang="en-US" sz="800" dirty="0"/>
                    </a:p>
                  </a:txBody>
                  <a:tcPr anchor="ctr"/>
                </a:tc>
                <a:tc>
                  <a:txBody>
                    <a:bodyPr/>
                    <a:lstStyle/>
                    <a:p>
                      <a:pPr algn="ct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sym typeface="Wingdings 2"/>
                        </a:rPr>
                        <a:t></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sym typeface="Wingdings 2"/>
                        </a:rPr>
                        <a:t></a:t>
                      </a:r>
                      <a:endParaRPr lang="en-US" sz="1100" dirty="0"/>
                    </a:p>
                  </a:txBody>
                  <a:tcPr anchor="ctr"/>
                </a:tc>
                <a:extLst>
                  <a:ext uri="{0D108BD9-81ED-4DB2-BD59-A6C34878D82A}">
                    <a16:rowId xmlns:a16="http://schemas.microsoft.com/office/drawing/2014/main" val="10003"/>
                  </a:ext>
                </a:extLst>
              </a:tr>
              <a:tr h="370840">
                <a:tc>
                  <a:txBody>
                    <a:bodyPr/>
                    <a:lstStyle/>
                    <a:p>
                      <a:pPr algn="ctr"/>
                      <a:r>
                        <a:rPr lang="en-US" sz="1000" dirty="0"/>
                        <a:t>Blog on fixes</a:t>
                      </a:r>
                    </a:p>
                  </a:txBody>
                  <a:tcPr anchor="ctr"/>
                </a:tc>
                <a:tc>
                  <a:txBody>
                    <a:bodyPr/>
                    <a:lstStyle/>
                    <a:p>
                      <a:pPr algn="ct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sym typeface="Wingdings 2"/>
                        </a:rPr>
                        <a:t></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a:solidFill>
                            <a:srgbClr val="FF0000"/>
                          </a:solidFill>
                          <a:sym typeface="Wingdings 2"/>
                        </a:rPr>
                        <a:t></a:t>
                      </a:r>
                      <a:endParaRPr lang="en-US" sz="1100" dirty="0"/>
                    </a:p>
                  </a:txBody>
                  <a:tcPr anchor="ctr"/>
                </a:tc>
                <a:extLst>
                  <a:ext uri="{0D108BD9-81ED-4DB2-BD59-A6C34878D82A}">
                    <a16:rowId xmlns:a16="http://schemas.microsoft.com/office/drawing/2014/main" val="10004"/>
                  </a:ext>
                </a:extLst>
              </a:tr>
              <a:tr h="370840">
                <a:tc>
                  <a:txBody>
                    <a:bodyPr/>
                    <a:lstStyle/>
                    <a:p>
                      <a:pPr algn="ctr"/>
                      <a:r>
                        <a:rPr lang="en-US" sz="1000" dirty="0"/>
                        <a:t>Employee Evaluation</a:t>
                      </a: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sym typeface="Wingdings 2"/>
                        </a:rPr>
                        <a:t></a:t>
                      </a:r>
                      <a:endParaRPr lang="en-US" sz="1100" dirty="0"/>
                    </a:p>
                  </a:txBody>
                  <a:tcPr anchor="ctr"/>
                </a:tc>
                <a:extLst>
                  <a:ext uri="{0D108BD9-81ED-4DB2-BD59-A6C34878D82A}">
                    <a16:rowId xmlns:a16="http://schemas.microsoft.com/office/drawing/2014/main" val="10005"/>
                  </a:ext>
                </a:extLst>
              </a:tr>
            </a:tbl>
          </a:graphicData>
        </a:graphic>
      </p:graphicFrame>
      <p:sp>
        <p:nvSpPr>
          <p:cNvPr id="12" name="Rectangle 11"/>
          <p:cNvSpPr/>
          <p:nvPr/>
        </p:nvSpPr>
        <p:spPr>
          <a:xfrm>
            <a:off x="4876800" y="4191000"/>
            <a:ext cx="3429000" cy="1477328"/>
          </a:xfrm>
          <a:prstGeom prst="rect">
            <a:avLst/>
          </a:prstGeom>
        </p:spPr>
        <p:txBody>
          <a:bodyPr wrap="square">
            <a:spAutoFit/>
          </a:bodyPr>
          <a:lstStyle/>
          <a:p>
            <a:pPr marL="360000" indent="-360000">
              <a:buBlip>
                <a:blip r:embed="rId3"/>
              </a:buBlip>
            </a:pPr>
            <a:r>
              <a:rPr lang="en-CA" dirty="0">
                <a:solidFill>
                  <a:srgbClr val="000000"/>
                </a:solidFill>
                <a:latin typeface="Calibri" pitchFamily="34" charset="0"/>
              </a:rPr>
              <a:t>Also take advantage of:</a:t>
            </a:r>
          </a:p>
          <a:p>
            <a:pPr marL="817200" lvl="2" indent="-360000">
              <a:buBlip>
                <a:blip r:embed="rId3"/>
              </a:buBlip>
            </a:pPr>
            <a:r>
              <a:rPr lang="en-CA" dirty="0">
                <a:solidFill>
                  <a:srgbClr val="000000"/>
                </a:solidFill>
                <a:latin typeface="Calibri" pitchFamily="34" charset="0"/>
              </a:rPr>
              <a:t>Extensive tech tips</a:t>
            </a:r>
          </a:p>
          <a:p>
            <a:pPr marL="817200" lvl="2" indent="-360000">
              <a:buBlip>
                <a:blip r:embed="rId3"/>
              </a:buBlip>
            </a:pPr>
            <a:r>
              <a:rPr lang="en-CA" dirty="0" err="1">
                <a:solidFill>
                  <a:srgbClr val="000000"/>
                </a:solidFill>
                <a:latin typeface="Calibri" pitchFamily="34" charset="0"/>
              </a:rPr>
              <a:t>AutoIQ</a:t>
            </a:r>
            <a:endParaRPr lang="en-CA" dirty="0">
              <a:solidFill>
                <a:srgbClr val="000000"/>
              </a:solidFill>
              <a:latin typeface="Calibri" pitchFamily="34" charset="0"/>
            </a:endParaRPr>
          </a:p>
          <a:p>
            <a:pPr marL="817200" lvl="2" indent="-360000">
              <a:buBlip>
                <a:blip r:embed="rId3"/>
              </a:buBlip>
            </a:pPr>
            <a:r>
              <a:rPr lang="en-CA" dirty="0">
                <a:solidFill>
                  <a:srgbClr val="000000"/>
                </a:solidFill>
                <a:latin typeface="Calibri" pitchFamily="34" charset="0"/>
              </a:rPr>
              <a:t>ASE </a:t>
            </a:r>
            <a:r>
              <a:rPr lang="en-CA" dirty="0" err="1">
                <a:solidFill>
                  <a:srgbClr val="000000"/>
                </a:solidFill>
                <a:latin typeface="Calibri" pitchFamily="34" charset="0"/>
              </a:rPr>
              <a:t>FastPase</a:t>
            </a:r>
            <a:r>
              <a:rPr lang="en-CA" dirty="0">
                <a:solidFill>
                  <a:srgbClr val="000000"/>
                </a:solidFill>
                <a:latin typeface="Calibri" pitchFamily="34" charset="0"/>
              </a:rPr>
              <a:t>® test prep modules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CA" sz="4000" b="0" dirty="0" err="1"/>
              <a:t>Professionnal</a:t>
            </a:r>
            <a:r>
              <a:rPr lang="en-CA" sz="4000" b="0" dirty="0"/>
              <a:t> Development Webcast</a:t>
            </a:r>
            <a:endParaRPr lang="fr-CA" sz="4000" b="0" dirty="0"/>
          </a:p>
        </p:txBody>
      </p:sp>
      <p:sp>
        <p:nvSpPr>
          <p:cNvPr id="3" name="Espace réservé du contenu 2"/>
          <p:cNvSpPr>
            <a:spLocks noGrp="1"/>
          </p:cNvSpPr>
          <p:nvPr>
            <p:ph idx="1"/>
          </p:nvPr>
        </p:nvSpPr>
        <p:spPr/>
        <p:txBody>
          <a:bodyPr/>
          <a:lstStyle/>
          <a:p>
            <a:r>
              <a:rPr lang="en-CA" dirty="0"/>
              <a:t>A la carte</a:t>
            </a:r>
          </a:p>
          <a:p>
            <a:r>
              <a:rPr lang="en-CA" dirty="0"/>
              <a:t>3-4 webcast / year</a:t>
            </a:r>
          </a:p>
          <a:p>
            <a:r>
              <a:rPr lang="en-CA" dirty="0"/>
              <a:t>Topics and registration links will be sent in advance</a:t>
            </a:r>
            <a:endParaRPr lang="fr-CA" dirty="0"/>
          </a:p>
          <a:p>
            <a:endParaRPr lang="en-CA" dirty="0"/>
          </a:p>
          <a:p>
            <a:r>
              <a:rPr lang="en-CA" dirty="0"/>
              <a:t>Improve your knowledge on various topics</a:t>
            </a:r>
          </a:p>
        </p:txBody>
      </p:sp>
    </p:spTree>
    <p:extLst>
      <p:ext uri="{BB962C8B-B14F-4D97-AF65-F5344CB8AC3E}">
        <p14:creationId xmlns:p14="http://schemas.microsoft.com/office/powerpoint/2010/main" val="17472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132384E9-BE34-4512-97ED-96DA5F9F3E97}" type="slidenum">
              <a:rPr lang="en-US"/>
              <a:pPr>
                <a:defRPr/>
              </a:pPr>
              <a:t>3</a:t>
            </a:fld>
            <a:endParaRPr lang="en-US"/>
          </a:p>
        </p:txBody>
      </p:sp>
      <p:sp>
        <p:nvSpPr>
          <p:cNvPr id="2051" name="Rectangle 2"/>
          <p:cNvSpPr>
            <a:spLocks noGrp="1" noChangeArrowheads="1"/>
          </p:cNvSpPr>
          <p:nvPr>
            <p:ph type="title"/>
          </p:nvPr>
        </p:nvSpPr>
        <p:spPr>
          <a:xfrm>
            <a:off x="0" y="228600"/>
            <a:ext cx="5486400" cy="914400"/>
          </a:xfrm>
        </p:spPr>
        <p:txBody>
          <a:bodyPr/>
          <a:lstStyle/>
          <a:p>
            <a:pPr algn="l" eaLnBrk="1" hangingPunct="1"/>
            <a:r>
              <a:rPr lang="fr-CA" sz="4000" b="0" dirty="0" err="1"/>
              <a:t>Products</a:t>
            </a:r>
            <a:endParaRPr lang="en-US" sz="4000" b="0" dirty="0"/>
          </a:p>
        </p:txBody>
      </p:sp>
      <p:sp>
        <p:nvSpPr>
          <p:cNvPr id="13316" name="Rectangle 3"/>
          <p:cNvSpPr>
            <a:spLocks noGrp="1" noChangeArrowheads="1"/>
          </p:cNvSpPr>
          <p:nvPr>
            <p:ph type="body" idx="1"/>
          </p:nvPr>
        </p:nvSpPr>
        <p:spPr>
          <a:xfrm>
            <a:off x="0" y="1219200"/>
            <a:ext cx="8686800" cy="4419600"/>
          </a:xfrm>
        </p:spPr>
        <p:txBody>
          <a:bodyPr rtlCol="0">
            <a:normAutofit lnSpcReduction="10000"/>
          </a:bodyPr>
          <a:lstStyle/>
          <a:p>
            <a:pPr eaLnBrk="1" fontAlgn="auto" hangingPunct="1">
              <a:spcAft>
                <a:spcPts val="0"/>
              </a:spcAft>
              <a:buNone/>
              <a:defRPr/>
            </a:pPr>
            <a:endParaRPr lang="en-US" dirty="0"/>
          </a:p>
          <a:p>
            <a:pPr eaLnBrk="1" hangingPunct="1"/>
            <a:r>
              <a:rPr lang="en-US" dirty="0"/>
              <a:t>Over 2 million top-quality premium brand products for vehicles and replacement related parts sourced from recognized suppliers.</a:t>
            </a:r>
          </a:p>
          <a:p>
            <a:pPr eaLnBrk="1" hangingPunct="1"/>
            <a:endParaRPr lang="en-US" dirty="0"/>
          </a:p>
          <a:p>
            <a:pPr eaLnBrk="1" hangingPunct="1"/>
            <a:r>
              <a:rPr lang="en-US" dirty="0"/>
              <a:t>A Product &amp; Market Development team that provides the Uni-Select Network with product strategies to answer the needs of the marketplace.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7624" y="2564904"/>
            <a:ext cx="7575376" cy="1107996"/>
          </a:xfrm>
          <a:prstGeom prst="rect">
            <a:avLst/>
          </a:prstGeom>
          <a:noFill/>
        </p:spPr>
        <p:txBody>
          <a:bodyPr wrap="square" rtlCol="0">
            <a:spAutoFit/>
          </a:bodyPr>
          <a:lstStyle/>
          <a:p>
            <a:r>
              <a:rPr lang="en-CA" sz="6600" dirty="0">
                <a:latin typeface="Calibri" pitchFamily="34" charset="0"/>
              </a:rPr>
              <a:t>Image and Marketing</a:t>
            </a:r>
            <a:endParaRPr lang="fr-CA" sz="6600" dirty="0">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0"/>
            <a:ext cx="8686800" cy="808038"/>
          </a:xfrm>
        </p:spPr>
        <p:txBody>
          <a:bodyPr/>
          <a:lstStyle/>
          <a:p>
            <a:pPr algn="l"/>
            <a:r>
              <a:rPr lang="fr-CA" sz="4000" b="0" dirty="0" err="1"/>
              <a:t>Promotional</a:t>
            </a:r>
            <a:r>
              <a:rPr lang="fr-CA" sz="4000" b="0" dirty="0"/>
              <a:t> Items</a:t>
            </a:r>
          </a:p>
        </p:txBody>
      </p:sp>
      <p:pic>
        <p:nvPicPr>
          <p:cNvPr id="5" name="Picture 2" descr="J:\Marketing\Julie Bureau\Banner Strategy\Présentations\Images\Banner\Available_Banner.png"/>
          <p:cNvPicPr>
            <a:picLocks noChangeAspect="1" noChangeArrowheads="1"/>
          </p:cNvPicPr>
          <p:nvPr/>
        </p:nvPicPr>
        <p:blipFill>
          <a:blip r:embed="rId2" cstate="print"/>
          <a:srcRect/>
          <a:stretch>
            <a:fillRect/>
          </a:stretch>
        </p:blipFill>
        <p:spPr bwMode="auto">
          <a:xfrm>
            <a:off x="8084041" y="0"/>
            <a:ext cx="1059959" cy="1080000"/>
          </a:xfrm>
          <a:prstGeom prst="rect">
            <a:avLst/>
          </a:prstGeom>
          <a:noFill/>
        </p:spPr>
      </p:pic>
      <p:sp>
        <p:nvSpPr>
          <p:cNvPr id="7" name="Rectangle 6"/>
          <p:cNvSpPr/>
          <p:nvPr/>
        </p:nvSpPr>
        <p:spPr>
          <a:xfrm>
            <a:off x="0" y="990600"/>
            <a:ext cx="9829800" cy="830997"/>
          </a:xfrm>
          <a:prstGeom prst="rect">
            <a:avLst/>
          </a:prstGeom>
        </p:spPr>
        <p:txBody>
          <a:bodyPr wrap="square">
            <a:spAutoFit/>
          </a:bodyPr>
          <a:lstStyle/>
          <a:p>
            <a:pPr algn="ctr"/>
            <a:r>
              <a:rPr lang="en-CA" sz="2400" b="1" dirty="0">
                <a:solidFill>
                  <a:srgbClr val="FF0000"/>
                </a:solidFill>
                <a:latin typeface="Calibri" pitchFamily="34" charset="0"/>
              </a:rPr>
              <a:t>You can order your promotional items online at</a:t>
            </a:r>
          </a:p>
          <a:p>
            <a:pPr algn="ctr"/>
            <a:r>
              <a:rPr lang="en-CA" sz="2400" b="1" dirty="0">
                <a:solidFill>
                  <a:srgbClr val="FF0000"/>
                </a:solidFill>
                <a:latin typeface="Calibri" pitchFamily="34" charset="0"/>
              </a:rPr>
              <a:t> </a:t>
            </a:r>
            <a:r>
              <a:rPr lang="en-CA" sz="2400" b="1" u="sng" dirty="0">
                <a:solidFill>
                  <a:srgbClr val="FF0000"/>
                </a:solidFill>
                <a:latin typeface="Calibri" pitchFamily="34" charset="0"/>
                <a:hlinkClick r:id="rId3"/>
              </a:rPr>
              <a:t>www.magasinuniselect.ca</a:t>
            </a:r>
            <a:endParaRPr lang="en-CA" sz="2400" b="1" dirty="0">
              <a:solidFill>
                <a:srgbClr val="FF0000"/>
              </a:solidFill>
              <a:latin typeface="Calibri" pitchFamily="34" charset="0"/>
            </a:endParaRPr>
          </a:p>
        </p:txBody>
      </p:sp>
      <p:pic>
        <p:nvPicPr>
          <p:cNvPr id="9" name="Image 8" descr="Sax uniformes.jpg"/>
          <p:cNvPicPr>
            <a:picLocks noChangeAspect="1"/>
          </p:cNvPicPr>
          <p:nvPr/>
        </p:nvPicPr>
        <p:blipFill>
          <a:blip r:embed="rId4" cstate="print"/>
          <a:stretch>
            <a:fillRect/>
          </a:stretch>
        </p:blipFill>
        <p:spPr>
          <a:xfrm>
            <a:off x="1332000" y="1828801"/>
            <a:ext cx="6480000" cy="415273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0"/>
            <a:ext cx="8686800" cy="808038"/>
          </a:xfrm>
        </p:spPr>
        <p:txBody>
          <a:bodyPr/>
          <a:lstStyle/>
          <a:p>
            <a:pPr algn="l"/>
            <a:r>
              <a:rPr lang="fr-CA" sz="4000" b="0" dirty="0" err="1"/>
              <a:t>Stationery</a:t>
            </a:r>
            <a:endParaRPr lang="fr-CA" sz="4000" b="0" dirty="0"/>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1143000" y="1524001"/>
            <a:ext cx="5943600" cy="4800600"/>
          </a:xfrm>
          <a:prstGeom prst="rect">
            <a:avLst/>
          </a:prstGeom>
          <a:noFill/>
          <a:ln w="9525">
            <a:noFill/>
            <a:miter lim="800000"/>
            <a:headEnd/>
            <a:tailEnd/>
          </a:ln>
        </p:spPr>
      </p:pic>
      <p:pic>
        <p:nvPicPr>
          <p:cNvPr id="6" name="Picture 2" descr="J:\Marketing\Julie Bureau\Banner Strategy\Présentations\Images\Banner\Available_Banner.png"/>
          <p:cNvPicPr>
            <a:picLocks noChangeAspect="1" noChangeArrowheads="1"/>
          </p:cNvPicPr>
          <p:nvPr/>
        </p:nvPicPr>
        <p:blipFill>
          <a:blip r:embed="rId4" cstate="print"/>
          <a:srcRect/>
          <a:stretch>
            <a:fillRect/>
          </a:stretch>
        </p:blipFill>
        <p:spPr bwMode="auto">
          <a:xfrm>
            <a:off x="8084041" y="0"/>
            <a:ext cx="1059959" cy="1080000"/>
          </a:xfrm>
          <a:prstGeom prst="rect">
            <a:avLst/>
          </a:prstGeom>
          <a:noFill/>
        </p:spPr>
      </p:pic>
      <p:sp>
        <p:nvSpPr>
          <p:cNvPr id="7" name="Rectangle 1">
            <a:hlinkClick r:id="rId2"/>
          </p:cNvPr>
          <p:cNvSpPr>
            <a:spLocks noChangeArrowheads="1"/>
          </p:cNvSpPr>
          <p:nvPr/>
        </p:nvSpPr>
        <p:spPr bwMode="auto">
          <a:xfrm>
            <a:off x="228600" y="1066800"/>
            <a:ext cx="857369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kumimoji="0" lang="en-CA" sz="20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Order your items online on Nebs’s order site at </a:t>
            </a:r>
            <a:r>
              <a:rPr lang="en-CA" sz="2000" b="1" dirty="0">
                <a:solidFill>
                  <a:srgbClr val="FF0000"/>
                </a:solidFill>
                <a:latin typeface="Calibri" pitchFamily="34" charset="0"/>
                <a:ea typeface="Times New Roman" pitchFamily="18" charset="0"/>
                <a:cs typeface="Arial" pitchFamily="34" charset="0"/>
                <a:hlinkClick r:id="rId2"/>
              </a:rPr>
              <a:t>http://www.printloft.com/sax</a:t>
            </a:r>
            <a:endParaRPr kumimoji="0" lang="en-CA" sz="2000" b="1" i="0" u="none" strike="noStrike" cap="none" normalizeH="0" baseline="0" dirty="0">
              <a:ln>
                <a:noFill/>
              </a:ln>
              <a:solidFill>
                <a:srgbClr val="FF0000"/>
              </a:solidFill>
              <a:effectLst/>
              <a:latin typeface="Calibri"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0" y="457200"/>
            <a:ext cx="8229600" cy="706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CA" sz="4000" i="0" u="none" strike="noStrike" kern="0" cap="none" spc="0" normalizeH="0" baseline="0" noProof="0" dirty="0">
                <a:ln>
                  <a:noFill/>
                </a:ln>
                <a:solidFill>
                  <a:schemeClr val="tx2"/>
                </a:solidFill>
                <a:effectLst/>
                <a:uLnTx/>
                <a:uFillTx/>
                <a:latin typeface="Calibri" pitchFamily="34" charset="0"/>
                <a:ea typeface="+mj-ea"/>
                <a:cs typeface="+mj-cs"/>
              </a:rPr>
              <a:t>Digital Signage for the Waiting Room</a:t>
            </a:r>
          </a:p>
        </p:txBody>
      </p:sp>
      <p:sp>
        <p:nvSpPr>
          <p:cNvPr id="15" name="Espace réservé du contenu 2"/>
          <p:cNvSpPr>
            <a:spLocks noGrp="1"/>
          </p:cNvSpPr>
          <p:nvPr>
            <p:ph idx="1"/>
          </p:nvPr>
        </p:nvSpPr>
        <p:spPr>
          <a:xfrm>
            <a:off x="304800" y="1524000"/>
            <a:ext cx="4853880" cy="3024336"/>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spcBef>
                <a:spcPts val="0"/>
              </a:spcBef>
              <a:buFont typeface="Wingdings" panose="05000000000000000000" pitchFamily="2" charset="2"/>
              <a:buChar char="q"/>
            </a:pPr>
            <a:r>
              <a:rPr lang="en-CA" sz="1800" dirty="0">
                <a:solidFill>
                  <a:srgbClr val="FF0000"/>
                </a:solidFill>
              </a:rPr>
              <a:t>Option - $75 per month* </a:t>
            </a:r>
          </a:p>
          <a:p>
            <a:pPr>
              <a:spcBef>
                <a:spcPts val="0"/>
              </a:spcBef>
              <a:buFont typeface="Wingdings" panose="05000000000000000000" pitchFamily="2" charset="2"/>
              <a:buChar char="q"/>
            </a:pPr>
            <a:endParaRPr lang="en-CA" sz="1800" dirty="0">
              <a:solidFill>
                <a:srgbClr val="FF0000"/>
              </a:solidFill>
            </a:endParaRPr>
          </a:p>
          <a:p>
            <a:pPr marL="342000" indent="-342000">
              <a:spcBef>
                <a:spcPts val="0"/>
              </a:spcBef>
            </a:pPr>
            <a:r>
              <a:rPr lang="en-CA" sz="1800" dirty="0">
                <a:solidFill>
                  <a:srgbClr val="000000"/>
                </a:solidFill>
              </a:rPr>
              <a:t>Digital signage system</a:t>
            </a:r>
          </a:p>
          <a:p>
            <a:pPr marL="342000" indent="-342000">
              <a:spcBef>
                <a:spcPts val="0"/>
              </a:spcBef>
            </a:pPr>
            <a:r>
              <a:rPr lang="en-CA" sz="1800" dirty="0">
                <a:solidFill>
                  <a:srgbClr val="000000"/>
                </a:solidFill>
              </a:rPr>
              <a:t>Community content exchange option</a:t>
            </a:r>
          </a:p>
          <a:p>
            <a:pPr marL="342000" indent="-342000">
              <a:spcBef>
                <a:spcPts val="0"/>
              </a:spcBef>
            </a:pPr>
            <a:r>
              <a:rPr lang="en-CA" sz="1800" dirty="0">
                <a:solidFill>
                  <a:srgbClr val="000000"/>
                </a:solidFill>
              </a:rPr>
              <a:t>Dynamic promotional tool</a:t>
            </a:r>
          </a:p>
          <a:p>
            <a:pPr marL="342000" indent="-342000">
              <a:spcBef>
                <a:spcPts val="0"/>
              </a:spcBef>
            </a:pPr>
            <a:r>
              <a:rPr lang="en-CA" sz="1800" dirty="0">
                <a:solidFill>
                  <a:srgbClr val="000000"/>
                </a:solidFill>
              </a:rPr>
              <a:t>Builds your service advisor’s sales reflexes</a:t>
            </a:r>
          </a:p>
          <a:p>
            <a:pPr marL="342000" indent="-342000">
              <a:spcBef>
                <a:spcPts val="0"/>
              </a:spcBef>
            </a:pPr>
            <a:r>
              <a:rPr lang="en-CA" sz="1800" dirty="0">
                <a:solidFill>
                  <a:srgbClr val="000000"/>
                </a:solidFill>
              </a:rPr>
              <a:t>Includes corporate content:</a:t>
            </a:r>
          </a:p>
          <a:p>
            <a:pPr marL="799200" lvl="3" indent="-342000">
              <a:spcBef>
                <a:spcPts val="0"/>
              </a:spcBef>
            </a:pPr>
            <a:r>
              <a:rPr lang="en-CA" sz="1800" dirty="0">
                <a:solidFill>
                  <a:srgbClr val="000000"/>
                </a:solidFill>
                <a:latin typeface="Calibri" pitchFamily="34" charset="0"/>
              </a:rPr>
              <a:t>Preventive maintenance</a:t>
            </a:r>
          </a:p>
          <a:p>
            <a:pPr marL="799200" lvl="3" indent="-342000">
              <a:spcBef>
                <a:spcPts val="0"/>
              </a:spcBef>
            </a:pPr>
            <a:r>
              <a:rPr lang="en-CA" sz="1800" dirty="0">
                <a:solidFill>
                  <a:srgbClr val="000000"/>
                </a:solidFill>
              </a:rPr>
              <a:t>Tips and information for consumers</a:t>
            </a:r>
          </a:p>
          <a:p>
            <a:pPr marL="799200" lvl="3" indent="-342000">
              <a:spcBef>
                <a:spcPts val="0"/>
              </a:spcBef>
            </a:pPr>
            <a:r>
              <a:rPr lang="en-CA" sz="1800" dirty="0">
                <a:solidFill>
                  <a:srgbClr val="000000"/>
                </a:solidFill>
                <a:latin typeface="Calibri" pitchFamily="34" charset="0"/>
              </a:rPr>
              <a:t>Suppliers’ information and promotions</a:t>
            </a:r>
          </a:p>
          <a:p>
            <a:pPr marL="342000" indent="-342000">
              <a:spcBef>
                <a:spcPts val="0"/>
              </a:spcBef>
            </a:pPr>
            <a:r>
              <a:rPr lang="en-CA" sz="1800" dirty="0">
                <a:solidFill>
                  <a:srgbClr val="000000"/>
                </a:solidFill>
                <a:latin typeface="Calibri" pitchFamily="34" charset="0"/>
              </a:rPr>
              <a:t>Local Content</a:t>
            </a:r>
          </a:p>
        </p:txBody>
      </p:sp>
      <p:sp>
        <p:nvSpPr>
          <p:cNvPr id="16" name="Rectangle 15"/>
          <p:cNvSpPr/>
          <p:nvPr/>
        </p:nvSpPr>
        <p:spPr>
          <a:xfrm>
            <a:off x="0" y="5410200"/>
            <a:ext cx="8663880" cy="76944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CA" sz="2200" b="1" spc="50" dirty="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latin typeface="Calibri" pitchFamily="34" charset="0"/>
              </a:rPr>
              <a:t>View a demo at</a:t>
            </a:r>
          </a:p>
          <a:p>
            <a:pPr algn="ctr"/>
            <a:r>
              <a:rPr lang="en-CA" sz="2200" b="1" u="sng"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bri" pitchFamily="34" charset="0"/>
                <a:hlinkClick r:id="rId2"/>
              </a:rPr>
              <a:t>http://screenscape.com/</a:t>
            </a:r>
            <a:endParaRPr lang="en-CA" sz="2200" b="1" u="sng"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bri" pitchFamily="34" charset="0"/>
            </a:endParaRPr>
          </a:p>
        </p:txBody>
      </p:sp>
      <p:pic>
        <p:nvPicPr>
          <p:cNvPr id="7" name="Picture 2" descr="J:\Marketing\Julie Bureau\Banner Strategy\Visuels à travailler avec Kelly\New Visuals\New Visuals\Screenscape\Logo anglais dans l'écran.png"/>
          <p:cNvPicPr>
            <a:picLocks noChangeAspect="1" noChangeArrowheads="1"/>
          </p:cNvPicPr>
          <p:nvPr/>
        </p:nvPicPr>
        <p:blipFill>
          <a:blip r:embed="rId3" cstate="print"/>
          <a:srcRect/>
          <a:stretch>
            <a:fillRect/>
          </a:stretch>
        </p:blipFill>
        <p:spPr bwMode="auto">
          <a:xfrm>
            <a:off x="5105400" y="1828800"/>
            <a:ext cx="3813817" cy="2160000"/>
          </a:xfrm>
          <a:prstGeom prst="rect">
            <a:avLst/>
          </a:prstGeom>
          <a:noFill/>
          <a:effectLst>
            <a:glow rad="63500">
              <a:schemeClr val="accent1">
                <a:satMod val="175000"/>
                <a:alpha val="40000"/>
              </a:schemeClr>
            </a:glow>
          </a:effectLst>
        </p:spPr>
      </p:pic>
      <p:pic>
        <p:nvPicPr>
          <p:cNvPr id="8" name="Picture 2" descr="J:\Marketing\Julie Bureau\Banner Strategy\Présentations\Images\Banner\Available_Banner.png"/>
          <p:cNvPicPr>
            <a:picLocks noChangeAspect="1" noChangeArrowheads="1"/>
          </p:cNvPicPr>
          <p:nvPr/>
        </p:nvPicPr>
        <p:blipFill>
          <a:blip r:embed="rId4" cstate="print"/>
          <a:srcRect/>
          <a:stretch>
            <a:fillRect/>
          </a:stretch>
        </p:blipFill>
        <p:spPr bwMode="auto">
          <a:xfrm>
            <a:off x="8084041" y="0"/>
            <a:ext cx="1059959" cy="1080000"/>
          </a:xfrm>
          <a:prstGeom prst="rect">
            <a:avLst/>
          </a:prstGeom>
          <a:noFill/>
        </p:spPr>
      </p:pic>
      <p:sp>
        <p:nvSpPr>
          <p:cNvPr id="10" name="ZoneTexte 9"/>
          <p:cNvSpPr txBox="1"/>
          <p:nvPr/>
        </p:nvSpPr>
        <p:spPr>
          <a:xfrm>
            <a:off x="5257800" y="4114800"/>
            <a:ext cx="3657600" cy="738664"/>
          </a:xfrm>
          <a:prstGeom prst="rect">
            <a:avLst/>
          </a:prstGeom>
          <a:noFill/>
        </p:spPr>
        <p:txBody>
          <a:bodyPr wrap="square" rtlCol="0">
            <a:spAutoFit/>
          </a:bodyPr>
          <a:lstStyle/>
          <a:p>
            <a:pPr algn="r"/>
            <a:r>
              <a:rPr lang="en-US" sz="1400" b="1" dirty="0"/>
              <a:t>* Additional </a:t>
            </a:r>
            <a:r>
              <a:rPr lang="en-US" sz="1400" b="1" dirty="0" err="1"/>
              <a:t>ScreenScape</a:t>
            </a:r>
            <a:r>
              <a:rPr lang="en-US" sz="1400" b="1" dirty="0"/>
              <a:t> connect device at $200 USD, invoiced directly by </a:t>
            </a:r>
            <a:r>
              <a:rPr lang="en-US" sz="1400" b="1" dirty="0" err="1"/>
              <a:t>Screenscape</a:t>
            </a:r>
            <a:r>
              <a:rPr lang="en-US" sz="1400" b="1"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a:spLocks noGrp="1"/>
          </p:cNvSpPr>
          <p:nvPr>
            <p:ph idx="1"/>
          </p:nvPr>
        </p:nvSpPr>
        <p:spPr>
          <a:xfrm>
            <a:off x="251520" y="1295400"/>
            <a:ext cx="8640960" cy="48006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buFont typeface="Wingdings" panose="05000000000000000000" pitchFamily="2" charset="2"/>
              <a:buChar char="q"/>
            </a:pPr>
            <a:r>
              <a:rPr lang="en-CA" sz="2400" dirty="0">
                <a:solidFill>
                  <a:srgbClr val="000000"/>
                </a:solidFill>
              </a:rPr>
              <a:t>Option - </a:t>
            </a:r>
            <a:r>
              <a:rPr lang="en-CA" sz="2400" dirty="0">
                <a:solidFill>
                  <a:srgbClr val="000000"/>
                </a:solidFill>
                <a:latin typeface="Calibri" pitchFamily="34" charset="0"/>
              </a:rPr>
              <a:t>$39.95 per month</a:t>
            </a:r>
          </a:p>
          <a:p>
            <a:pPr>
              <a:buNone/>
            </a:pPr>
            <a:endParaRPr lang="en-CA" sz="2400" dirty="0">
              <a:solidFill>
                <a:srgbClr val="000000"/>
              </a:solidFill>
              <a:latin typeface="Calibri" pitchFamily="34" charset="0"/>
            </a:endParaRPr>
          </a:p>
          <a:p>
            <a:r>
              <a:rPr lang="en-CA" sz="2400" dirty="0">
                <a:solidFill>
                  <a:schemeClr val="tx1"/>
                </a:solidFill>
                <a:latin typeface="Calibri" pitchFamily="34" charset="0"/>
              </a:rPr>
              <a:t>Customized message for your shop!</a:t>
            </a:r>
          </a:p>
          <a:p>
            <a:pPr>
              <a:buNone/>
            </a:pPr>
            <a:endParaRPr lang="fr-CA" sz="2400" dirty="0">
              <a:solidFill>
                <a:schemeClr val="tx1"/>
              </a:solidFill>
            </a:endParaRPr>
          </a:p>
          <a:p>
            <a:r>
              <a:rPr lang="en-CA" sz="2400" dirty="0">
                <a:solidFill>
                  <a:schemeClr val="tx1"/>
                </a:solidFill>
              </a:rPr>
              <a:t>Messages adapted to your program that your callers hear while on hold.</a:t>
            </a:r>
          </a:p>
          <a:p>
            <a:endParaRPr lang="en-CA" sz="2400" dirty="0">
              <a:solidFill>
                <a:schemeClr val="tx1"/>
              </a:solidFill>
            </a:endParaRPr>
          </a:p>
          <a:p>
            <a:r>
              <a:rPr lang="en-CA" sz="2400" dirty="0">
                <a:solidFill>
                  <a:schemeClr val="tx1"/>
                </a:solidFill>
              </a:rPr>
              <a:t>These messages show how professional </a:t>
            </a:r>
            <a:br>
              <a:rPr lang="en-CA" sz="2400" dirty="0">
                <a:solidFill>
                  <a:schemeClr val="tx1"/>
                </a:solidFill>
              </a:rPr>
            </a:br>
            <a:r>
              <a:rPr lang="en-CA" sz="2400" dirty="0">
                <a:solidFill>
                  <a:schemeClr val="tx1"/>
                </a:solidFill>
              </a:rPr>
              <a:t>you are and reinforce your affiliation </a:t>
            </a:r>
            <a:br>
              <a:rPr lang="en-CA" sz="2400" dirty="0">
                <a:solidFill>
                  <a:schemeClr val="tx1"/>
                </a:solidFill>
              </a:rPr>
            </a:br>
            <a:r>
              <a:rPr lang="en-CA" sz="2400" dirty="0">
                <a:solidFill>
                  <a:schemeClr val="tx1"/>
                </a:solidFill>
              </a:rPr>
              <a:t>to the network.</a:t>
            </a:r>
          </a:p>
          <a:p>
            <a:pPr>
              <a:buNone/>
            </a:pPr>
            <a:endParaRPr lang="en-CA" dirty="0">
              <a:solidFill>
                <a:schemeClr val="tx1"/>
              </a:solidFill>
              <a:latin typeface="Calibri" pitchFamily="34" charset="0"/>
            </a:endParaRPr>
          </a:p>
        </p:txBody>
      </p:sp>
      <p:pic>
        <p:nvPicPr>
          <p:cNvPr id="16" name="Picture 2" descr="http://www.conseiller.ca/files/2011/11/telephone_bureau_travail-266x199.png"/>
          <p:cNvPicPr>
            <a:picLocks noChangeAspect="1" noChangeArrowheads="1"/>
          </p:cNvPicPr>
          <p:nvPr/>
        </p:nvPicPr>
        <p:blipFill>
          <a:blip r:embed="rId2" cstate="print"/>
          <a:srcRect/>
          <a:stretch>
            <a:fillRect/>
          </a:stretch>
        </p:blipFill>
        <p:spPr bwMode="auto">
          <a:xfrm rot="20520329">
            <a:off x="4989167" y="3648710"/>
            <a:ext cx="3851976" cy="2881731"/>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p:spPr>
      </p:pic>
      <p:pic>
        <p:nvPicPr>
          <p:cNvPr id="6" name="Picture 2" descr="J:\Marketing\Julie Bureau\Banner Strategy\Présentations\Images\Banner\Available_Banner.png"/>
          <p:cNvPicPr>
            <a:picLocks noChangeAspect="1" noChangeArrowheads="1"/>
          </p:cNvPicPr>
          <p:nvPr/>
        </p:nvPicPr>
        <p:blipFill>
          <a:blip r:embed="rId3" cstate="print"/>
          <a:srcRect/>
          <a:stretch>
            <a:fillRect/>
          </a:stretch>
        </p:blipFill>
        <p:spPr bwMode="auto">
          <a:xfrm>
            <a:off x="8084041" y="0"/>
            <a:ext cx="1059959" cy="1080000"/>
          </a:xfrm>
          <a:prstGeom prst="rect">
            <a:avLst/>
          </a:prstGeom>
          <a:noFill/>
        </p:spPr>
      </p:pic>
      <p:sp>
        <p:nvSpPr>
          <p:cNvPr id="9" name="ZoneTexte 8"/>
          <p:cNvSpPr txBox="1"/>
          <p:nvPr/>
        </p:nvSpPr>
        <p:spPr>
          <a:xfrm>
            <a:off x="0" y="228600"/>
            <a:ext cx="8424936" cy="707886"/>
          </a:xfrm>
          <a:prstGeom prst="rect">
            <a:avLst/>
          </a:prstGeom>
          <a:noFill/>
        </p:spPr>
        <p:txBody>
          <a:bodyPr wrap="square" rtlCol="0">
            <a:spAutoFit/>
          </a:bodyPr>
          <a:lstStyle/>
          <a:p>
            <a:r>
              <a:rPr lang="en-CA" sz="4000" dirty="0">
                <a:latin typeface="Calibri" pitchFamily="34" charset="0"/>
              </a:rPr>
              <a:t>On-Hold Messages</a:t>
            </a:r>
          </a:p>
        </p:txBody>
      </p:sp>
      <p:sp>
        <p:nvSpPr>
          <p:cNvPr id="21505" name="Rectangle 1"/>
          <p:cNvSpPr>
            <a:spLocks noChangeArrowheads="1"/>
          </p:cNvSpPr>
          <p:nvPr/>
        </p:nvSpPr>
        <p:spPr bwMode="auto">
          <a:xfrm>
            <a:off x="0" y="6186100"/>
            <a:ext cx="485652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CA" sz="1200" dirty="0">
                <a:latin typeface="Calibri" pitchFamily="34" charset="0"/>
              </a:rPr>
              <a:t>* Additional </a:t>
            </a:r>
            <a:r>
              <a:rPr lang="en-CA" sz="1200">
                <a:latin typeface="Calibri" pitchFamily="34" charset="0"/>
              </a:rPr>
              <a:t>setup fee of $195 </a:t>
            </a:r>
            <a:r>
              <a:rPr lang="en-CA" sz="1200" dirty="0">
                <a:latin typeface="Calibri" pitchFamily="34" charset="0"/>
              </a:rPr>
              <a:t>, invoiced directly by PJJ.                                   </a:t>
            </a:r>
            <a:endParaRPr lang="fr-FR" sz="1200" dirty="0">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a:xfrm>
            <a:off x="317614" y="620688"/>
            <a:ext cx="8508771" cy="763599"/>
          </a:xfrm>
        </p:spPr>
        <p:txBody>
          <a:bodyPr>
            <a:normAutofit fontScale="90000"/>
          </a:bodyPr>
          <a:lstStyle/>
          <a:p>
            <a:r>
              <a:rPr lang="en-CA" b="1" dirty="0">
                <a:solidFill>
                  <a:schemeClr val="tx1"/>
                </a:solidFill>
              </a:rPr>
              <a:t>CUSTOMER EXPERIENCE EVALUATION</a:t>
            </a:r>
            <a:br>
              <a:rPr lang="en-CA" b="1" dirty="0">
                <a:solidFill>
                  <a:schemeClr val="tx1"/>
                </a:solidFill>
              </a:rPr>
            </a:br>
            <a:r>
              <a:rPr lang="en-CA" b="1" dirty="0">
                <a:solidFill>
                  <a:schemeClr val="tx1"/>
                </a:solidFill>
              </a:rPr>
              <a:t>“Ask, Listen, Retain”</a:t>
            </a:r>
            <a:endParaRPr lang="fr-CA" b="1" dirty="0">
              <a:solidFill>
                <a:schemeClr val="tx1"/>
              </a:solidFill>
            </a:endParaRPr>
          </a:p>
        </p:txBody>
      </p:sp>
      <p:grpSp>
        <p:nvGrpSpPr>
          <p:cNvPr id="5" name="Groupe 4">
            <a:extLst>
              <a:ext uri="{FF2B5EF4-FFF2-40B4-BE49-F238E27FC236}">
                <a16:creationId xmlns:a16="http://schemas.microsoft.com/office/drawing/2014/main" id="{1037BB86-14FF-45E6-8973-EEA778ACDF94}"/>
              </a:ext>
            </a:extLst>
          </p:cNvPr>
          <p:cNvGrpSpPr/>
          <p:nvPr>
            <p:custDataLst>
              <p:tags r:id="rId2"/>
            </p:custDataLst>
          </p:nvPr>
        </p:nvGrpSpPr>
        <p:grpSpPr>
          <a:xfrm>
            <a:off x="3499918" y="3252130"/>
            <a:ext cx="5130453" cy="3347734"/>
            <a:chOff x="3275856" y="2564904"/>
            <a:chExt cx="5130453" cy="3347734"/>
          </a:xfrm>
        </p:grpSpPr>
        <p:pic>
          <p:nvPicPr>
            <p:cNvPr id="9" name="Picture 14">
              <a:extLst>
                <a:ext uri="{FF2B5EF4-FFF2-40B4-BE49-F238E27FC236}">
                  <a16:creationId xmlns:a16="http://schemas.microsoft.com/office/drawing/2014/main" id="{3326775D-E85E-4202-8E2C-90CBB6D94C8C}"/>
                </a:ext>
              </a:extLst>
            </p:cNvPr>
            <p:cNvPicPr>
              <a:picLocks noChangeAspect="1"/>
            </p:cNvPicPr>
            <p:nvPr/>
          </p:nvPicPr>
          <p:blipFill>
            <a:blip r:embed="rId7"/>
            <a:stretch>
              <a:fillRect/>
            </a:stretch>
          </p:blipFill>
          <p:spPr>
            <a:xfrm>
              <a:off x="3275856" y="2564904"/>
              <a:ext cx="5130453" cy="334773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0BC6177C-7659-44C7-8D7C-D7BDC675553C}"/>
                </a:ext>
              </a:extLst>
            </p:cNvPr>
            <p:cNvSpPr/>
            <p:nvPr/>
          </p:nvSpPr>
          <p:spPr>
            <a:xfrm>
              <a:off x="3419872" y="3212976"/>
              <a:ext cx="158417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10" name="Image 9">
            <a:extLst>
              <a:ext uri="{FF2B5EF4-FFF2-40B4-BE49-F238E27FC236}">
                <a16:creationId xmlns:a16="http://schemas.microsoft.com/office/drawing/2014/main" id="{52CA7FCB-8356-41F2-9C64-F448CD2E5EEC}"/>
              </a:ext>
            </a:extLst>
          </p:cNvPr>
          <p:cNvPicPr>
            <a:picLocks noChangeAspect="1"/>
          </p:cNvPicPr>
          <p:nvPr>
            <p:custDataLst>
              <p:tags r:id="rId3"/>
            </p:custDataLst>
          </p:nvPr>
        </p:nvPicPr>
        <p:blipFill>
          <a:blip r:embed="rId8"/>
          <a:stretch>
            <a:fillRect/>
          </a:stretch>
        </p:blipFill>
        <p:spPr>
          <a:xfrm>
            <a:off x="539552" y="1746839"/>
            <a:ext cx="5111747" cy="2816606"/>
          </a:xfrm>
          <a:prstGeom prst="rect">
            <a:avLst/>
          </a:prstGeom>
        </p:spPr>
      </p:pic>
      <p:sp>
        <p:nvSpPr>
          <p:cNvPr id="11" name="ZoneTexte 10">
            <a:extLst>
              <a:ext uri="{FF2B5EF4-FFF2-40B4-BE49-F238E27FC236}">
                <a16:creationId xmlns:a16="http://schemas.microsoft.com/office/drawing/2014/main" id="{A36AE124-14D0-4788-B79A-1EAA7A0DDC0A}"/>
              </a:ext>
            </a:extLst>
          </p:cNvPr>
          <p:cNvSpPr txBox="1"/>
          <p:nvPr>
            <p:custDataLst>
              <p:tags r:id="rId4"/>
            </p:custDataLst>
          </p:nvPr>
        </p:nvSpPr>
        <p:spPr>
          <a:xfrm>
            <a:off x="827584" y="4955903"/>
            <a:ext cx="1944216" cy="1200329"/>
          </a:xfrm>
          <a:prstGeom prst="rect">
            <a:avLst/>
          </a:prstGeom>
          <a:noFill/>
        </p:spPr>
        <p:txBody>
          <a:bodyPr wrap="square" rtlCol="0">
            <a:spAutoFit/>
          </a:bodyPr>
          <a:lstStyle/>
          <a:p>
            <a:pPr marL="285750" indent="-285750">
              <a:buFont typeface="Arial" panose="020B0604020202020204" pitchFamily="34" charset="0"/>
              <a:buChar char="•"/>
            </a:pPr>
            <a:r>
              <a:rPr lang="en-CA" b="1" dirty="0"/>
              <a:t>$40/month</a:t>
            </a:r>
          </a:p>
          <a:p>
            <a:pPr marL="285750" indent="-285750">
              <a:buFont typeface="Arial" panose="020B0604020202020204" pitchFamily="34" charset="0"/>
              <a:buChar char="•"/>
            </a:pPr>
            <a:r>
              <a:rPr lang="en-CA" b="1" dirty="0"/>
              <a:t>Subscribe to ASP Service Center</a:t>
            </a:r>
          </a:p>
        </p:txBody>
      </p:sp>
      <p:pic>
        <p:nvPicPr>
          <p:cNvPr id="12" name="Picture 2" descr="J:\Marketing\Julie Bureau\Banner Strategy\Présentations\Background\1206572971625599228jetxee_check_sign_and_cross_sign_3.svg.hi.png"/>
          <p:cNvPicPr>
            <a:picLocks noChangeAspect="1" noChangeArrowheads="1"/>
          </p:cNvPicPr>
          <p:nvPr/>
        </p:nvPicPr>
        <p:blipFill>
          <a:blip r:embed="rId9" cstate="print"/>
          <a:srcRect/>
          <a:stretch>
            <a:fillRect/>
          </a:stretch>
        </p:blipFill>
        <p:spPr bwMode="auto">
          <a:xfrm>
            <a:off x="7924800" y="304800"/>
            <a:ext cx="1060918" cy="1080000"/>
          </a:xfrm>
          <a:prstGeom prst="rect">
            <a:avLst/>
          </a:prstGeom>
          <a:noFill/>
        </p:spPr>
      </p:pic>
    </p:spTree>
    <p:extLst>
      <p:ext uri="{BB962C8B-B14F-4D97-AF65-F5344CB8AC3E}">
        <p14:creationId xmlns:p14="http://schemas.microsoft.com/office/powerpoint/2010/main" val="3455060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p:txBody>
          <a:bodyPr/>
          <a:lstStyle/>
          <a:p>
            <a:r>
              <a:rPr lang="en-CA" b="1" dirty="0">
                <a:solidFill>
                  <a:schemeClr val="tx1"/>
                </a:solidFill>
              </a:rPr>
              <a:t>Text Messaging System for Shops (</a:t>
            </a:r>
            <a:r>
              <a:rPr lang="en-CA" b="1" dirty="0" err="1">
                <a:solidFill>
                  <a:schemeClr val="tx1"/>
                </a:solidFill>
              </a:rPr>
              <a:t>Guazal</a:t>
            </a:r>
            <a:r>
              <a:rPr lang="en-CA" b="1" dirty="0">
                <a:solidFill>
                  <a:schemeClr val="tx1"/>
                </a:solidFill>
              </a:rPr>
              <a:t>)</a:t>
            </a:r>
            <a:endParaRPr lang="fr-CA" dirty="0">
              <a:solidFill>
                <a:schemeClr val="tx1"/>
              </a:solidFill>
            </a:endParaRPr>
          </a:p>
        </p:txBody>
      </p:sp>
      <p:sp>
        <p:nvSpPr>
          <p:cNvPr id="16" name="ZoneTexte 15"/>
          <p:cNvSpPr txBox="1"/>
          <p:nvPr>
            <p:custDataLst>
              <p:tags r:id="rId2"/>
            </p:custDataLst>
          </p:nvPr>
        </p:nvSpPr>
        <p:spPr>
          <a:xfrm>
            <a:off x="251520" y="1578278"/>
            <a:ext cx="5544616" cy="400110"/>
          </a:xfrm>
          <a:prstGeom prst="rect">
            <a:avLst/>
          </a:prstGeom>
          <a:noFill/>
        </p:spPr>
        <p:txBody>
          <a:bodyPr wrap="square" rtlCol="0">
            <a:spAutoFit/>
          </a:bodyPr>
          <a:lstStyle/>
          <a:p>
            <a:pPr marL="285750" indent="-285750">
              <a:buFont typeface="Wingdings" panose="05000000000000000000" pitchFamily="2" charset="2"/>
              <a:buChar char="q"/>
            </a:pPr>
            <a:r>
              <a:rPr lang="en-CA" sz="2000" dirty="0">
                <a:latin typeface="Calibri" pitchFamily="34" charset="0"/>
              </a:rPr>
              <a:t>A la carte – 99$/month (36 months contract)</a:t>
            </a:r>
          </a:p>
        </p:txBody>
      </p:sp>
      <p:sp>
        <p:nvSpPr>
          <p:cNvPr id="17" name="ZoneTexte 16"/>
          <p:cNvSpPr txBox="1"/>
          <p:nvPr>
            <p:custDataLst>
              <p:tags r:id="rId3"/>
            </p:custDataLst>
          </p:nvPr>
        </p:nvSpPr>
        <p:spPr>
          <a:xfrm>
            <a:off x="251520" y="1920197"/>
            <a:ext cx="5544616" cy="707886"/>
          </a:xfrm>
          <a:prstGeom prst="rect">
            <a:avLst/>
          </a:prstGeom>
          <a:noFill/>
        </p:spPr>
        <p:txBody>
          <a:bodyPr wrap="square" rtlCol="0">
            <a:spAutoFit/>
          </a:bodyPr>
          <a:lstStyle/>
          <a:p>
            <a:r>
              <a:rPr lang="en-CA" sz="2000" dirty="0">
                <a:latin typeface="Calibri" pitchFamily="34" charset="0"/>
              </a:rPr>
              <a:t>Communicate with your customer efficiently!</a:t>
            </a:r>
          </a:p>
          <a:p>
            <a:r>
              <a:rPr lang="en-CA" sz="2000" dirty="0">
                <a:latin typeface="Calibri" pitchFamily="34" charset="0"/>
              </a:rPr>
              <a:t>Send reminders, promotion, special invitation…</a:t>
            </a:r>
            <a:r>
              <a:rPr lang="en-CA" sz="2000" dirty="0" err="1">
                <a:latin typeface="Calibri" pitchFamily="34" charset="0"/>
              </a:rPr>
              <a:t>etc</a:t>
            </a:r>
            <a:r>
              <a:rPr lang="en-CA" sz="2000" dirty="0">
                <a:latin typeface="Calibri" pitchFamily="34" charset="0"/>
              </a:rPr>
              <a:t>!</a:t>
            </a:r>
          </a:p>
        </p:txBody>
      </p:sp>
      <p:pic>
        <p:nvPicPr>
          <p:cNvPr id="2" name="Image 1">
            <a:extLst>
              <a:ext uri="{FF2B5EF4-FFF2-40B4-BE49-F238E27FC236}">
                <a16:creationId xmlns:a16="http://schemas.microsoft.com/office/drawing/2014/main" id="{FD41FA09-6AA0-4586-B24D-1261D62EC54C}"/>
              </a:ext>
            </a:extLst>
          </p:cNvPr>
          <p:cNvPicPr>
            <a:picLocks noChangeAspect="1"/>
          </p:cNvPicPr>
          <p:nvPr>
            <p:custDataLst>
              <p:tags r:id="rId4"/>
            </p:custDataLst>
          </p:nvPr>
        </p:nvPicPr>
        <p:blipFill>
          <a:blip r:embed="rId8"/>
          <a:stretch>
            <a:fillRect/>
          </a:stretch>
        </p:blipFill>
        <p:spPr>
          <a:xfrm>
            <a:off x="1979712" y="3106711"/>
            <a:ext cx="1904464" cy="1800000"/>
          </a:xfrm>
          <a:prstGeom prst="rect">
            <a:avLst/>
          </a:prstGeom>
          <a:ln>
            <a:noFill/>
          </a:ln>
          <a:effectLst>
            <a:outerShdw blurRad="190500" algn="tl" rotWithShape="0">
              <a:srgbClr val="000000">
                <a:alpha val="70000"/>
              </a:srgbClr>
            </a:outerShdw>
          </a:effectLst>
        </p:spPr>
      </p:pic>
      <p:pic>
        <p:nvPicPr>
          <p:cNvPr id="9" name="Image 8">
            <a:extLst>
              <a:ext uri="{FF2B5EF4-FFF2-40B4-BE49-F238E27FC236}">
                <a16:creationId xmlns:a16="http://schemas.microsoft.com/office/drawing/2014/main" id="{D672EB86-232C-4C3A-B87C-39A4C003DB40}"/>
              </a:ext>
            </a:extLst>
          </p:cNvPr>
          <p:cNvPicPr>
            <a:picLocks noChangeAspect="1"/>
          </p:cNvPicPr>
          <p:nvPr>
            <p:custDataLst>
              <p:tags r:id="rId5"/>
            </p:custDataLst>
          </p:nvPr>
        </p:nvPicPr>
        <p:blipFill>
          <a:blip r:embed="rId9"/>
          <a:stretch>
            <a:fillRect/>
          </a:stretch>
        </p:blipFill>
        <p:spPr>
          <a:xfrm>
            <a:off x="4566086" y="3106711"/>
            <a:ext cx="1800000" cy="2073418"/>
          </a:xfrm>
          <a:prstGeom prst="rect">
            <a:avLst/>
          </a:prstGeom>
          <a:ln>
            <a:noFill/>
          </a:ln>
          <a:effectLst>
            <a:outerShdw blurRad="190500" algn="tl" rotWithShape="0">
              <a:srgbClr val="000000">
                <a:alpha val="70000"/>
              </a:srgbClr>
            </a:outerShdw>
          </a:effectLst>
        </p:spPr>
      </p:pic>
      <p:pic>
        <p:nvPicPr>
          <p:cNvPr id="8" name="Picture 2" descr="J:\Marketing\Julie Bureau\Banner Strategy\Présentations\Background\1206572971625599228jetxee_check_sign_and_cross_sign_3.svg.hi.png"/>
          <p:cNvPicPr>
            <a:picLocks noChangeAspect="1" noChangeArrowheads="1"/>
          </p:cNvPicPr>
          <p:nvPr/>
        </p:nvPicPr>
        <p:blipFill>
          <a:blip r:embed="rId10" cstate="print"/>
          <a:srcRect/>
          <a:stretch>
            <a:fillRect/>
          </a:stretch>
        </p:blipFill>
        <p:spPr bwMode="auto">
          <a:xfrm>
            <a:off x="7924800" y="304800"/>
            <a:ext cx="1060918" cy="1080000"/>
          </a:xfrm>
          <a:prstGeom prst="rect">
            <a:avLst/>
          </a:prstGeom>
          <a:noFill/>
        </p:spPr>
      </p:pic>
    </p:spTree>
    <p:extLst>
      <p:ext uri="{BB962C8B-B14F-4D97-AF65-F5344CB8AC3E}">
        <p14:creationId xmlns:p14="http://schemas.microsoft.com/office/powerpoint/2010/main" val="702493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184792" y="1905000"/>
            <a:ext cx="3627512" cy="4953000"/>
          </a:xfrm>
          <a:prstGeom prst="rect">
            <a:avLst/>
          </a:prstGeom>
          <a:noFill/>
          <a:ln w="25400"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b="0" i="0" u="none" strike="noStrike" kern="0" cap="none" spc="0" normalizeH="0" baseline="0" noProof="0" dirty="0">
                <a:ln>
                  <a:noFill/>
                </a:ln>
                <a:solidFill>
                  <a:srgbClr val="000000"/>
                </a:solidFill>
                <a:effectLst/>
                <a:uLnTx/>
                <a:uFillTx/>
                <a:latin typeface="Calibri" panose="020F0502020204030204" pitchFamily="34" charset="0"/>
              </a:rPr>
              <a:t>Protected website</a:t>
            </a:r>
            <a:endParaRPr kumimoji="0" lang="en-CA" b="0" i="0" u="none" strike="noStrike" kern="0" cap="none" spc="0" normalizeH="0" noProof="0" dirty="0">
              <a:ln>
                <a:noFill/>
              </a:ln>
              <a:solidFill>
                <a:srgbClr val="000000"/>
              </a:solidFill>
              <a:effectLst/>
              <a:uLnTx/>
              <a:uFillTx/>
              <a:latin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CA" kern="0" baseline="0" dirty="0">
                <a:solidFill>
                  <a:srgbClr val="000000"/>
                </a:solidFill>
                <a:latin typeface="Calibri" panose="020F0502020204030204" pitchFamily="34" charset="0"/>
              </a:rPr>
              <a:t>Latest news and memo are posted on the site</a:t>
            </a:r>
            <a:endParaRPr lang="en-CA" kern="0" dirty="0">
              <a:solidFill>
                <a:srgbClr val="000000"/>
              </a:solidFill>
              <a:latin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CA" kern="0" dirty="0">
                <a:solidFill>
                  <a:srgbClr val="000000"/>
                </a:solidFill>
                <a:latin typeface="Calibri" panose="020F0502020204030204" pitchFamily="34" charset="0"/>
              </a:rPr>
              <a:t>All the program details are available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b="0" i="0" u="none" strike="noStrike" kern="0" cap="none" spc="0" normalizeH="0" baseline="0" noProof="0" dirty="0">
                <a:ln>
                  <a:noFill/>
                </a:ln>
                <a:solidFill>
                  <a:srgbClr val="000000"/>
                </a:solidFill>
                <a:effectLst/>
                <a:uLnTx/>
                <a:uFillTx/>
                <a:latin typeface="Calibri" panose="020F0502020204030204" pitchFamily="34" charset="0"/>
              </a:rPr>
              <a:t>Downloadable</a:t>
            </a:r>
            <a:r>
              <a:rPr kumimoji="0" lang="en-CA" b="0" i="0" u="none" strike="noStrike" kern="0" cap="none" spc="0" normalizeH="0" noProof="0" dirty="0">
                <a:ln>
                  <a:noFill/>
                </a:ln>
                <a:solidFill>
                  <a:srgbClr val="000000"/>
                </a:solidFill>
                <a:effectLst/>
                <a:uLnTx/>
                <a:uFillTx/>
                <a:latin typeface="Calibri" panose="020F0502020204030204" pitchFamily="34" charset="0"/>
              </a:rPr>
              <a:t> p</a:t>
            </a:r>
            <a:r>
              <a:rPr kumimoji="0" lang="en-CA" b="0" i="0" u="none" strike="noStrike" kern="0" cap="none" spc="0" normalizeH="0" baseline="0" noProof="0" dirty="0">
                <a:ln>
                  <a:noFill/>
                </a:ln>
                <a:solidFill>
                  <a:srgbClr val="000000"/>
                </a:solidFill>
                <a:effectLst/>
                <a:uLnTx/>
                <a:uFillTx/>
                <a:latin typeface="Calibri" panose="020F0502020204030204" pitchFamily="34" charset="0"/>
              </a:rPr>
              <a:t>rocedures</a:t>
            </a:r>
            <a:r>
              <a:rPr kumimoji="0" lang="en-CA" b="0" i="0" u="none" strike="noStrike" kern="0" cap="none" spc="0" normalizeH="0" noProof="0" dirty="0">
                <a:ln>
                  <a:noFill/>
                </a:ln>
                <a:solidFill>
                  <a:srgbClr val="000000"/>
                </a:solidFill>
                <a:effectLst/>
                <a:uLnTx/>
                <a:uFillTx/>
                <a:latin typeface="Calibri" panose="020F0502020204030204" pitchFamily="34" charset="0"/>
              </a:rPr>
              <a:t> and other important document </a:t>
            </a:r>
            <a:endParaRPr kumimoji="0" lang="en-CA" sz="2400" b="0" i="0" u="none" strike="noStrike" kern="0" cap="none" spc="0" normalizeH="0" baseline="0" noProof="0" dirty="0">
              <a:ln>
                <a:noFill/>
              </a:ln>
              <a:solidFill>
                <a:schemeClr val="tx1"/>
              </a:solidFill>
              <a:effectLst/>
              <a:uLnTx/>
              <a:uFillTx/>
              <a:latin typeface="Calibri" pitchFamily="34" charset="0"/>
            </a:endParaRPr>
          </a:p>
        </p:txBody>
      </p:sp>
      <p:sp>
        <p:nvSpPr>
          <p:cNvPr id="2" name="ZoneTexte 1"/>
          <p:cNvSpPr txBox="1"/>
          <p:nvPr/>
        </p:nvSpPr>
        <p:spPr>
          <a:xfrm>
            <a:off x="0" y="275283"/>
            <a:ext cx="8424936" cy="707886"/>
          </a:xfrm>
          <a:prstGeom prst="rect">
            <a:avLst/>
          </a:prstGeom>
          <a:noFill/>
        </p:spPr>
        <p:txBody>
          <a:bodyPr wrap="square" rtlCol="0">
            <a:spAutoFit/>
          </a:bodyPr>
          <a:lstStyle/>
          <a:p>
            <a:r>
              <a:rPr lang="fr-CA" sz="4000" b="1" dirty="0">
                <a:latin typeface="+mj-lt"/>
              </a:rPr>
              <a:t>Intranet – myinfobanner.com</a:t>
            </a:r>
          </a:p>
        </p:txBody>
      </p:sp>
      <p:pic>
        <p:nvPicPr>
          <p:cNvPr id="9" name="Picture 6" descr="http://bestgrindandbrewcoffeemaker.com/wp-content/uploads/2011/12/checkmark_pros.png"/>
          <p:cNvPicPr>
            <a:picLocks noChangeAspect="1" noChangeArrowheads="1"/>
          </p:cNvPicPr>
          <p:nvPr/>
        </p:nvPicPr>
        <p:blipFill>
          <a:blip r:embed="rId2" cstate="print"/>
          <a:srcRect/>
          <a:stretch>
            <a:fillRect/>
          </a:stretch>
        </p:blipFill>
        <p:spPr bwMode="auto">
          <a:xfrm>
            <a:off x="8096985" y="83169"/>
            <a:ext cx="900000" cy="900000"/>
          </a:xfrm>
          <a:prstGeom prst="rect">
            <a:avLst/>
          </a:prstGeom>
          <a:noFill/>
        </p:spPr>
      </p:pic>
      <p:pic>
        <p:nvPicPr>
          <p:cNvPr id="3" name="Image 2">
            <a:extLst>
              <a:ext uri="{FF2B5EF4-FFF2-40B4-BE49-F238E27FC236}">
                <a16:creationId xmlns:a16="http://schemas.microsoft.com/office/drawing/2014/main" id="{5E675BAA-72E1-468C-A790-DFA554131F60}"/>
              </a:ext>
            </a:extLst>
          </p:cNvPr>
          <p:cNvPicPr>
            <a:picLocks noChangeAspect="1"/>
          </p:cNvPicPr>
          <p:nvPr/>
        </p:nvPicPr>
        <p:blipFill>
          <a:blip r:embed="rId3"/>
          <a:stretch>
            <a:fillRect/>
          </a:stretch>
        </p:blipFill>
        <p:spPr>
          <a:xfrm>
            <a:off x="3707904" y="1844824"/>
            <a:ext cx="4546581" cy="3018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2514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5112" y="-30832"/>
            <a:ext cx="8363272" cy="1371600"/>
          </a:xfrm>
        </p:spPr>
        <p:txBody>
          <a:bodyPr>
            <a:normAutofit/>
          </a:bodyPr>
          <a:lstStyle/>
          <a:p>
            <a:r>
              <a:rPr lang="en-CA" sz="3200" b="1" dirty="0">
                <a:solidFill>
                  <a:schemeClr val="tx1"/>
                </a:solidFill>
              </a:rPr>
              <a:t>Newsletter Emailed to Shops</a:t>
            </a:r>
          </a:p>
        </p:txBody>
      </p:sp>
      <p:sp>
        <p:nvSpPr>
          <p:cNvPr id="3" name="Espace réservé du contenu 2"/>
          <p:cNvSpPr>
            <a:spLocks noGrp="1"/>
          </p:cNvSpPr>
          <p:nvPr>
            <p:ph idx="1"/>
            <p:custDataLst>
              <p:tags r:id="rId2"/>
            </p:custDataLst>
          </p:nvPr>
        </p:nvSpPr>
        <p:spPr>
          <a:xfrm>
            <a:off x="179512" y="1340768"/>
            <a:ext cx="5040560" cy="3960440"/>
          </a:xfrm>
        </p:spPr>
        <p:txBody>
          <a:bodyPr>
            <a:normAutofit lnSpcReduction="10000"/>
          </a:bodyPr>
          <a:lstStyle/>
          <a:p>
            <a:r>
              <a:rPr lang="en-CA" dirty="0">
                <a:latin typeface="Calibri" pitchFamily="34" charset="0"/>
              </a:rPr>
              <a:t>Receive your newsletter in your inbox on a regular basis.</a:t>
            </a:r>
          </a:p>
          <a:p>
            <a:r>
              <a:rPr lang="en-CA" dirty="0">
                <a:latin typeface="Calibri" pitchFamily="34" charset="0"/>
              </a:rPr>
              <a:t>It contains tons of info to help you develop your business!</a:t>
            </a:r>
          </a:p>
          <a:p>
            <a:pPr>
              <a:buNone/>
            </a:pPr>
            <a:endParaRPr lang="en-CA" dirty="0">
              <a:latin typeface="Calibri" pitchFamily="34" charset="0"/>
            </a:endParaRPr>
          </a:p>
          <a:p>
            <a:r>
              <a:rPr lang="en-CA" sz="2000" dirty="0">
                <a:latin typeface="Calibri" pitchFamily="34" charset="0"/>
              </a:rPr>
              <a:t>Contact the ASP Service Centre to sign up</a:t>
            </a:r>
          </a:p>
          <a:p>
            <a:endParaRPr lang="en-CA" dirty="0">
              <a:latin typeface="Calibri" pitchFamily="34" charset="0"/>
            </a:endParaRPr>
          </a:p>
          <a:p>
            <a:endParaRPr lang="en-CA" dirty="0"/>
          </a:p>
        </p:txBody>
      </p:sp>
      <p:pic>
        <p:nvPicPr>
          <p:cNvPr id="4" name="Picture 6" descr="http://bestgrindandbrewcoffeemaker.com/wp-content/uploads/2011/12/checkmark_pros.png"/>
          <p:cNvPicPr>
            <a:picLocks noChangeAspect="1" noChangeArrowheads="1"/>
          </p:cNvPicPr>
          <p:nvPr>
            <p:custDataLst>
              <p:tags r:id="rId3"/>
            </p:custDataLst>
          </p:nvPr>
        </p:nvPicPr>
        <p:blipFill>
          <a:blip r:embed="rId5" cstate="print"/>
          <a:srcRect/>
          <a:stretch>
            <a:fillRect/>
          </a:stretch>
        </p:blipFill>
        <p:spPr bwMode="auto">
          <a:xfrm>
            <a:off x="8028384" y="0"/>
            <a:ext cx="900000" cy="900000"/>
          </a:xfrm>
          <a:prstGeom prst="rect">
            <a:avLst/>
          </a:prstGeom>
          <a:noFill/>
        </p:spPr>
      </p:pic>
      <p:pic>
        <p:nvPicPr>
          <p:cNvPr id="6" name="Image 5">
            <a:extLst>
              <a:ext uri="{FF2B5EF4-FFF2-40B4-BE49-F238E27FC236}">
                <a16:creationId xmlns:a16="http://schemas.microsoft.com/office/drawing/2014/main" id="{E16465E5-5FE6-42F8-9287-02C475D90E45}"/>
              </a:ext>
            </a:extLst>
          </p:cNvPr>
          <p:cNvPicPr>
            <a:picLocks noChangeAspect="1"/>
          </p:cNvPicPr>
          <p:nvPr/>
        </p:nvPicPr>
        <p:blipFill rotWithShape="1">
          <a:blip r:embed="rId6"/>
          <a:srcRect b="11081"/>
          <a:stretch/>
        </p:blipFill>
        <p:spPr>
          <a:xfrm>
            <a:off x="5867400" y="1066800"/>
            <a:ext cx="2358360" cy="4977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7096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852936"/>
            <a:ext cx="9144000" cy="1107996"/>
          </a:xfrm>
          <a:prstGeom prst="rect">
            <a:avLst/>
          </a:prstGeom>
          <a:noFill/>
        </p:spPr>
        <p:txBody>
          <a:bodyPr wrap="square" rtlCol="0">
            <a:spAutoFit/>
          </a:bodyPr>
          <a:lstStyle/>
          <a:p>
            <a:pPr algn="ctr"/>
            <a:r>
              <a:rPr lang="en-CA" sz="6600" dirty="0">
                <a:latin typeface="Calibri" pitchFamily="34" charset="0"/>
              </a:rPr>
              <a:t>Additional Advantages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51DF4AB3-D008-4699-8B11-1AFF86BD68CF}" type="slidenum">
              <a:rPr lang="en-US"/>
              <a:pPr>
                <a:defRPr/>
              </a:pPr>
              <a:t>4</a:t>
            </a:fld>
            <a:endParaRPr lang="en-US" dirty="0"/>
          </a:p>
        </p:txBody>
      </p:sp>
      <p:sp>
        <p:nvSpPr>
          <p:cNvPr id="3075" name="Rectangle 2"/>
          <p:cNvSpPr>
            <a:spLocks noGrp="1" noChangeArrowheads="1"/>
          </p:cNvSpPr>
          <p:nvPr>
            <p:ph type="title"/>
          </p:nvPr>
        </p:nvSpPr>
        <p:spPr>
          <a:xfrm>
            <a:off x="0" y="228600"/>
            <a:ext cx="5486400" cy="914400"/>
          </a:xfrm>
        </p:spPr>
        <p:txBody>
          <a:bodyPr/>
          <a:lstStyle/>
          <a:p>
            <a:pPr algn="l" eaLnBrk="1" hangingPunct="1"/>
            <a:r>
              <a:rPr lang="en-US" sz="4000" b="0" dirty="0"/>
              <a:t>Key Product Categories</a:t>
            </a:r>
          </a:p>
        </p:txBody>
      </p:sp>
      <p:sp>
        <p:nvSpPr>
          <p:cNvPr id="3076" name="Rectangle 3"/>
          <p:cNvSpPr>
            <a:spLocks noGrp="1" noChangeArrowheads="1"/>
          </p:cNvSpPr>
          <p:nvPr>
            <p:ph type="body" idx="1"/>
          </p:nvPr>
        </p:nvSpPr>
        <p:spPr>
          <a:xfrm>
            <a:off x="381000" y="1295400"/>
            <a:ext cx="8516938" cy="3937000"/>
          </a:xfrm>
        </p:spPr>
        <p:txBody>
          <a:bodyPr/>
          <a:lstStyle/>
          <a:p>
            <a:pPr eaLnBrk="1" hangingPunct="1"/>
            <a:r>
              <a:rPr lang="en-CA" dirty="0"/>
              <a:t>National Brands</a:t>
            </a:r>
          </a:p>
          <a:p>
            <a:pPr eaLnBrk="1" hangingPunct="1"/>
            <a:r>
              <a:rPr lang="en-CA" dirty="0"/>
              <a:t>Parts For Import Nameplates</a:t>
            </a:r>
          </a:p>
          <a:p>
            <a:pPr eaLnBrk="1" hangingPunct="1"/>
            <a:r>
              <a:rPr lang="en-CA" dirty="0"/>
              <a:t>Temperature Control</a:t>
            </a:r>
          </a:p>
          <a:p>
            <a:pPr eaLnBrk="1" hangingPunct="1"/>
            <a:r>
              <a:rPr lang="en-CA" dirty="0"/>
              <a:t>Tools &amp; Equipment</a:t>
            </a:r>
          </a:p>
          <a:p>
            <a:pPr eaLnBrk="1" hangingPunct="1"/>
            <a:r>
              <a:rPr lang="en-CA" dirty="0"/>
              <a:t>Paint, Body &amp; Equipment</a:t>
            </a:r>
          </a:p>
          <a:p>
            <a:pPr lvl="0" eaLnBrk="1" hangingPunct="1"/>
            <a:r>
              <a:rPr lang="en-CA" dirty="0"/>
              <a:t>Private Brands: Auto Extra, World Parts, </a:t>
            </a:r>
            <a:r>
              <a:rPr lang="en-CA" kern="1200" dirty="0" err="1"/>
              <a:t>Mäktig</a:t>
            </a:r>
            <a:r>
              <a:rPr lang="en-CA" kern="1200" dirty="0"/>
              <a:t>, </a:t>
            </a:r>
            <a:r>
              <a:rPr lang="en-CA" kern="1200" dirty="0" err="1"/>
              <a:t>PureZone</a:t>
            </a:r>
            <a:r>
              <a:rPr lang="en-CA" kern="1200" dirty="0"/>
              <a:t> and more</a:t>
            </a:r>
            <a:endParaRPr lang="en-US" kern="1200" dirty="0"/>
          </a:p>
          <a:p>
            <a:pPr eaLnBrk="1" hangingPunct="1"/>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0" y="228600"/>
            <a:ext cx="8229600" cy="706090"/>
          </a:xfrm>
        </p:spPr>
        <p:txBody>
          <a:bodyPr>
            <a:normAutofit/>
          </a:bodyPr>
          <a:lstStyle/>
          <a:p>
            <a:pPr algn="l"/>
            <a:r>
              <a:rPr lang="en-CA" sz="4000" b="0" dirty="0">
                <a:latin typeface="Calibri" pitchFamily="34" charset="0"/>
              </a:rPr>
              <a:t>Corporate Insurance Agreements</a:t>
            </a:r>
            <a:endParaRPr lang="en-CA" sz="4000" b="0" dirty="0"/>
          </a:p>
        </p:txBody>
      </p:sp>
      <p:sp>
        <p:nvSpPr>
          <p:cNvPr id="14" name="Rectangle 13"/>
          <p:cNvSpPr/>
          <p:nvPr/>
        </p:nvSpPr>
        <p:spPr>
          <a:xfrm>
            <a:off x="251520" y="2222862"/>
            <a:ext cx="8640960" cy="3416320"/>
          </a:xfrm>
          <a:prstGeom prst="rect">
            <a:avLst/>
          </a:prstGeom>
        </p:spPr>
        <p:txBody>
          <a:bodyPr wrap="square" numCol="2">
            <a:spAutoFit/>
          </a:bodyPr>
          <a:lstStyle/>
          <a:p>
            <a:pPr marL="342000" indent="-342000"/>
            <a:r>
              <a:rPr lang="en-CA" b="1" dirty="0">
                <a:latin typeface="Calibri" pitchFamily="34" charset="0"/>
              </a:rPr>
              <a:t>Commercial insurance protection:</a:t>
            </a:r>
          </a:p>
          <a:p>
            <a:pPr marL="342000" indent="-342000">
              <a:buBlip>
                <a:blip r:embed="rId2"/>
              </a:buBlip>
            </a:pPr>
            <a:r>
              <a:rPr lang="en-CA" dirty="0">
                <a:latin typeface="Calibri" pitchFamily="34" charset="0"/>
              </a:rPr>
              <a:t>Your building(s)</a:t>
            </a:r>
          </a:p>
          <a:p>
            <a:pPr marL="342000" indent="-342000">
              <a:buBlip>
                <a:blip r:embed="rId2"/>
              </a:buBlip>
            </a:pPr>
            <a:r>
              <a:rPr lang="en-CA" dirty="0">
                <a:latin typeface="Calibri" pitchFamily="34" charset="0"/>
              </a:rPr>
              <a:t>Your merchandise</a:t>
            </a:r>
          </a:p>
          <a:p>
            <a:pPr marL="342000" indent="-342000">
              <a:buBlip>
                <a:blip r:embed="rId2"/>
              </a:buBlip>
            </a:pPr>
            <a:r>
              <a:rPr lang="en-CA" dirty="0">
                <a:latin typeface="Calibri" pitchFamily="34" charset="0"/>
              </a:rPr>
              <a:t>Your equipment</a:t>
            </a:r>
          </a:p>
          <a:p>
            <a:pPr marL="342000" indent="-342000">
              <a:buBlip>
                <a:blip r:embed="rId2"/>
              </a:buBlip>
            </a:pPr>
            <a:r>
              <a:rPr lang="en-CA" dirty="0">
                <a:latin typeface="Calibri" pitchFamily="34" charset="0"/>
              </a:rPr>
              <a:t>Your customers’ goods</a:t>
            </a:r>
          </a:p>
          <a:p>
            <a:pPr marL="342000" indent="-342000">
              <a:buBlip>
                <a:blip r:embed="rId2"/>
              </a:buBlip>
            </a:pPr>
            <a:r>
              <a:rPr lang="en-CA" dirty="0">
                <a:latin typeface="Calibri" pitchFamily="34" charset="0"/>
              </a:rPr>
              <a:t>Vandalism</a:t>
            </a:r>
          </a:p>
          <a:p>
            <a:pPr marL="342000" indent="-342000">
              <a:buBlip>
                <a:blip r:embed="rId2"/>
              </a:buBlip>
            </a:pPr>
            <a:r>
              <a:rPr lang="en-CA" dirty="0">
                <a:latin typeface="Calibri" pitchFamily="34" charset="0"/>
              </a:rPr>
              <a:t>Your business revenue</a:t>
            </a:r>
          </a:p>
          <a:p>
            <a:pPr marL="342000" indent="-342000">
              <a:buBlip>
                <a:blip r:embed="rId2"/>
              </a:buBlip>
            </a:pPr>
            <a:r>
              <a:rPr lang="en-CA" dirty="0">
                <a:latin typeface="Calibri" pitchFamily="34" charset="0"/>
              </a:rPr>
              <a:t>Cash robbery</a:t>
            </a:r>
          </a:p>
          <a:p>
            <a:pPr marL="342000" indent="-342000">
              <a:buBlip>
                <a:blip r:embed="rId2"/>
              </a:buBlip>
            </a:pPr>
            <a:endParaRPr lang="en-CA" dirty="0">
              <a:latin typeface="Calibri" pitchFamily="34" charset="0"/>
            </a:endParaRPr>
          </a:p>
          <a:p>
            <a:pPr marL="342000" indent="-342000">
              <a:buBlip>
                <a:blip r:embed="rId2"/>
              </a:buBlip>
            </a:pPr>
            <a:endParaRPr lang="en-CA" dirty="0">
              <a:latin typeface="Calibri" pitchFamily="34" charset="0"/>
            </a:endParaRPr>
          </a:p>
          <a:p>
            <a:pPr marL="342000" indent="-342000"/>
            <a:endParaRPr lang="en-CA" dirty="0">
              <a:latin typeface="Calibri" pitchFamily="34" charset="0"/>
            </a:endParaRPr>
          </a:p>
          <a:p>
            <a:pPr marL="342000" indent="-342000"/>
            <a:endParaRPr lang="en-CA" dirty="0">
              <a:latin typeface="Calibri" pitchFamily="34" charset="0"/>
            </a:endParaRPr>
          </a:p>
          <a:p>
            <a:pPr marL="342000" indent="-342000"/>
            <a:r>
              <a:rPr lang="en-CA" b="1" dirty="0">
                <a:latin typeface="Calibri" pitchFamily="34" charset="0"/>
              </a:rPr>
              <a:t>Group insurance protection:</a:t>
            </a:r>
          </a:p>
          <a:p>
            <a:pPr marL="342000" indent="-342000">
              <a:buBlip>
                <a:blip r:embed="rId2"/>
              </a:buBlip>
            </a:pPr>
            <a:r>
              <a:rPr lang="en-CA" dirty="0">
                <a:latin typeface="Calibri" pitchFamily="34" charset="0"/>
              </a:rPr>
              <a:t>Medical care</a:t>
            </a:r>
          </a:p>
          <a:p>
            <a:pPr marL="342000" indent="-342000">
              <a:buBlip>
                <a:blip r:embed="rId2"/>
              </a:buBlip>
            </a:pPr>
            <a:r>
              <a:rPr lang="en-CA" dirty="0">
                <a:latin typeface="Calibri" pitchFamily="34" charset="0"/>
              </a:rPr>
              <a:t>Life insurance</a:t>
            </a:r>
          </a:p>
          <a:p>
            <a:pPr marL="342000" indent="-342000">
              <a:buBlip>
                <a:blip r:embed="rId2"/>
              </a:buBlip>
            </a:pPr>
            <a:r>
              <a:rPr lang="en-CA" dirty="0">
                <a:latin typeface="Calibri" pitchFamily="34" charset="0"/>
              </a:rPr>
              <a:t>Long-and short-term disability</a:t>
            </a:r>
          </a:p>
          <a:p>
            <a:pPr marL="342000" indent="-342000">
              <a:buBlip>
                <a:blip r:embed="rId2"/>
              </a:buBlip>
            </a:pPr>
            <a:r>
              <a:rPr lang="en-CA" dirty="0">
                <a:latin typeface="Calibri" pitchFamily="34" charset="0"/>
              </a:rPr>
              <a:t>Dental care</a:t>
            </a:r>
          </a:p>
          <a:p>
            <a:pPr marL="342000" indent="-342000">
              <a:buBlip>
                <a:blip r:embed="rId2"/>
              </a:buBlip>
            </a:pPr>
            <a:endParaRPr lang="en-CA" dirty="0">
              <a:latin typeface="Calibri" pitchFamily="34" charset="0"/>
            </a:endParaRPr>
          </a:p>
        </p:txBody>
      </p:sp>
      <p:sp>
        <p:nvSpPr>
          <p:cNvPr id="16" name="Rectangle 15"/>
          <p:cNvSpPr/>
          <p:nvPr/>
        </p:nvSpPr>
        <p:spPr>
          <a:xfrm rot="20394954">
            <a:off x="2529752" y="4163355"/>
            <a:ext cx="2376264" cy="1107996"/>
          </a:xfrm>
          <a:prstGeom prst="rect">
            <a:avLst/>
          </a:prstGeom>
        </p:spPr>
        <p:txBody>
          <a:bodyPr wrap="square">
            <a:spAutoFit/>
          </a:bodyPr>
          <a:lstStyle/>
          <a:p>
            <a:pPr algn="ctr"/>
            <a:r>
              <a:rPr lang="en-CA" sz="2200" dirty="0">
                <a:ln>
                  <a:solidFill>
                    <a:schemeClr val="tx1"/>
                  </a:solidFill>
                </a:ln>
                <a:effectLst>
                  <a:glow rad="63500">
                    <a:schemeClr val="accent2">
                      <a:satMod val="175000"/>
                      <a:alpha val="40000"/>
                    </a:schemeClr>
                  </a:glow>
                </a:effectLst>
                <a:latin typeface="Calibri" pitchFamily="34" charset="0"/>
                <a:cs typeface="Adobe Hebrew" pitchFamily="18" charset="-79"/>
              </a:rPr>
              <a:t>Offer a little something “extra” to your employees</a:t>
            </a:r>
          </a:p>
        </p:txBody>
      </p:sp>
      <p:pic>
        <p:nvPicPr>
          <p:cNvPr id="18" name="Picture 1" descr="J:\Marketing\Julie Bureau\ZZZ Archives\Archives 2010\Congrès 2010\Fournisseurs\Logos officiels\Intact et DPA Assurances\INT_Assurance_CMYK.png"/>
          <p:cNvPicPr>
            <a:picLocks noChangeAspect="1" noChangeArrowheads="1"/>
          </p:cNvPicPr>
          <p:nvPr/>
        </p:nvPicPr>
        <p:blipFill>
          <a:blip r:embed="rId3" cstate="print"/>
          <a:srcRect/>
          <a:stretch>
            <a:fillRect/>
          </a:stretch>
        </p:blipFill>
        <p:spPr bwMode="auto">
          <a:xfrm>
            <a:off x="395536" y="1196752"/>
            <a:ext cx="2053844" cy="900000"/>
          </a:xfrm>
          <a:prstGeom prst="rect">
            <a:avLst/>
          </a:prstGeom>
          <a:noFill/>
          <a:effectLst>
            <a:glow rad="63500">
              <a:schemeClr val="accent1">
                <a:satMod val="175000"/>
                <a:alpha val="40000"/>
              </a:schemeClr>
            </a:glow>
          </a:effectLst>
        </p:spPr>
      </p:pic>
      <p:pic>
        <p:nvPicPr>
          <p:cNvPr id="22" name="Picture 2" descr="J:\Marketing\Julie Bureau\ZZZ Archives\Archives 2010\Congrès 2010\Fournisseurs\Logos officiels\Cooperators\FR_QuebecOnly_1linewhite_MD.png"/>
          <p:cNvPicPr>
            <a:picLocks noChangeAspect="1" noChangeArrowheads="1"/>
          </p:cNvPicPr>
          <p:nvPr/>
        </p:nvPicPr>
        <p:blipFill>
          <a:blip r:embed="rId4" cstate="print"/>
          <a:srcRect/>
          <a:stretch>
            <a:fillRect/>
          </a:stretch>
        </p:blipFill>
        <p:spPr bwMode="auto">
          <a:xfrm>
            <a:off x="4932040" y="4653136"/>
            <a:ext cx="2755900" cy="723900"/>
          </a:xfrm>
          <a:prstGeom prst="rect">
            <a:avLst/>
          </a:prstGeom>
          <a:noFill/>
          <a:effectLst>
            <a:glow rad="101600">
              <a:schemeClr val="tx1">
                <a:lumMod val="50000"/>
                <a:lumOff val="50000"/>
                <a:alpha val="60000"/>
              </a:schemeClr>
            </a:glow>
          </a:effectLst>
        </p:spPr>
      </p:pic>
      <p:pic>
        <p:nvPicPr>
          <p:cNvPr id="1026" name="Picture 2"/>
          <p:cNvPicPr>
            <a:picLocks noChangeAspect="1" noChangeArrowheads="1"/>
          </p:cNvPicPr>
          <p:nvPr/>
        </p:nvPicPr>
        <p:blipFill>
          <a:blip r:embed="rId5" cstate="print"/>
          <a:srcRect l="25417" t="14815" r="56250" b="78519"/>
          <a:stretch>
            <a:fillRect/>
          </a:stretch>
        </p:blipFill>
        <p:spPr bwMode="auto">
          <a:xfrm>
            <a:off x="4572000" y="1371600"/>
            <a:ext cx="3352800" cy="685800"/>
          </a:xfrm>
          <a:prstGeom prst="rect">
            <a:avLst/>
          </a:prstGeom>
          <a:noFill/>
          <a:ln w="9525">
            <a:noFill/>
            <a:miter lim="800000"/>
            <a:headEnd/>
            <a:tailEnd/>
          </a:ln>
        </p:spPr>
      </p:pic>
      <p:pic>
        <p:nvPicPr>
          <p:cNvPr id="9" name="Picture 2" descr="J:\Marketing\Julie Bureau\Banner Strategy\Présentations\Images\Banner\Available_Banner.png"/>
          <p:cNvPicPr>
            <a:picLocks noChangeAspect="1" noChangeArrowheads="1"/>
          </p:cNvPicPr>
          <p:nvPr/>
        </p:nvPicPr>
        <p:blipFill>
          <a:blip r:embed="rId6" cstate="print"/>
          <a:srcRect/>
          <a:stretch>
            <a:fillRect/>
          </a:stretch>
        </p:blipFill>
        <p:spPr bwMode="auto">
          <a:xfrm>
            <a:off x="8084041" y="0"/>
            <a:ext cx="1059959" cy="1080000"/>
          </a:xfrm>
          <a:prstGeom prst="rect">
            <a:avLst/>
          </a:prstGeom>
          <a:noFill/>
        </p:spPr>
      </p:pic>
      <p:sp>
        <p:nvSpPr>
          <p:cNvPr id="10" name="Rectangle 9"/>
          <p:cNvSpPr/>
          <p:nvPr/>
        </p:nvSpPr>
        <p:spPr>
          <a:xfrm>
            <a:off x="4114800" y="4114800"/>
            <a:ext cx="4572000" cy="646331"/>
          </a:xfrm>
          <a:prstGeom prst="rect">
            <a:avLst/>
          </a:prstGeom>
        </p:spPr>
        <p:txBody>
          <a:bodyPr>
            <a:spAutoFit/>
          </a:bodyPr>
          <a:lstStyle/>
          <a:p>
            <a:pPr algn="ctr"/>
            <a:r>
              <a:rPr lang="en-CA" b="1" dirty="0">
                <a:latin typeface="Calibri" pitchFamily="34" charset="0"/>
              </a:rPr>
              <a:t>Personal insurance</a:t>
            </a:r>
            <a:br>
              <a:rPr lang="en-CA" b="1" dirty="0">
                <a:latin typeface="Calibri" pitchFamily="34" charset="0"/>
              </a:rPr>
            </a:br>
            <a:r>
              <a:rPr lang="en-CA" b="1" dirty="0">
                <a:latin typeface="Calibri" pitchFamily="34" charset="0"/>
              </a:rPr>
              <a:t> for  you and your employees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a:spLocks noGrp="1"/>
          </p:cNvSpPr>
          <p:nvPr>
            <p:ph idx="1"/>
          </p:nvPr>
        </p:nvSpPr>
        <p:spPr>
          <a:xfrm>
            <a:off x="251520" y="2204864"/>
            <a:ext cx="8640960" cy="1152128"/>
          </a:xfrm>
          <a:noFill/>
          <a:ln>
            <a:no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CA" dirty="0">
                <a:solidFill>
                  <a:schemeClr val="tx1"/>
                </a:solidFill>
              </a:rPr>
              <a:t>Manage your payroll and take advantage of an efficient pay management system at a low cost to reduce your management expenses!</a:t>
            </a:r>
          </a:p>
          <a:p>
            <a:endParaRPr lang="en-CA" dirty="0">
              <a:solidFill>
                <a:schemeClr val="tx1"/>
              </a:solidFill>
              <a:latin typeface="Calibri" pitchFamily="34" charset="0"/>
            </a:endParaRPr>
          </a:p>
        </p:txBody>
      </p:sp>
      <p:pic>
        <p:nvPicPr>
          <p:cNvPr id="14" name="Picture 2" descr="http://www.clearfit.com/wp-content/uploads/2012/11/NEBS_PAYweb.png"/>
          <p:cNvPicPr>
            <a:picLocks noChangeAspect="1" noChangeArrowheads="1"/>
          </p:cNvPicPr>
          <p:nvPr/>
        </p:nvPicPr>
        <p:blipFill>
          <a:blip r:embed="rId2" cstate="print"/>
          <a:srcRect/>
          <a:stretch>
            <a:fillRect/>
          </a:stretch>
        </p:blipFill>
        <p:spPr bwMode="auto">
          <a:xfrm>
            <a:off x="3635896" y="4221088"/>
            <a:ext cx="2470025" cy="1296000"/>
          </a:xfrm>
          <a:prstGeom prst="rect">
            <a:avLst/>
          </a:prstGeom>
          <a:noFill/>
          <a:effectLst>
            <a:glow rad="63500">
              <a:schemeClr val="accent1">
                <a:satMod val="175000"/>
                <a:alpha val="40000"/>
              </a:schemeClr>
            </a:glow>
          </a:effectLst>
        </p:spPr>
      </p:pic>
      <p:pic>
        <p:nvPicPr>
          <p:cNvPr id="7" name="Picture 2" descr="J:\Marketing\Julie Bureau\Banner Strategy\Présentations\Images\Banner\Available_Banner.png"/>
          <p:cNvPicPr>
            <a:picLocks noChangeAspect="1" noChangeArrowheads="1"/>
          </p:cNvPicPr>
          <p:nvPr/>
        </p:nvPicPr>
        <p:blipFill>
          <a:blip r:embed="rId3" cstate="print"/>
          <a:srcRect/>
          <a:stretch>
            <a:fillRect/>
          </a:stretch>
        </p:blipFill>
        <p:spPr bwMode="auto">
          <a:xfrm>
            <a:off x="8084041" y="0"/>
            <a:ext cx="1059959" cy="1080000"/>
          </a:xfrm>
          <a:prstGeom prst="rect">
            <a:avLst/>
          </a:prstGeom>
          <a:noFill/>
        </p:spPr>
      </p:pic>
      <p:sp>
        <p:nvSpPr>
          <p:cNvPr id="9" name="ZoneTexte 8"/>
          <p:cNvSpPr txBox="1"/>
          <p:nvPr/>
        </p:nvSpPr>
        <p:spPr>
          <a:xfrm>
            <a:off x="0" y="228600"/>
            <a:ext cx="8640960" cy="707886"/>
          </a:xfrm>
          <a:prstGeom prst="rect">
            <a:avLst/>
          </a:prstGeom>
          <a:noFill/>
        </p:spPr>
        <p:txBody>
          <a:bodyPr wrap="square" rtlCol="0">
            <a:spAutoFit/>
          </a:bodyPr>
          <a:lstStyle/>
          <a:p>
            <a:r>
              <a:rPr lang="en-CA" sz="4000" dirty="0">
                <a:latin typeface="Calibri" pitchFamily="34" charset="0"/>
              </a:rPr>
              <a:t>Pay Management Services (PayWeb)</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251520" y="1196752"/>
            <a:ext cx="8640960" cy="4320480"/>
          </a:xfrm>
        </p:spPr>
        <p:txBody>
          <a:bodyPr>
            <a:normAutofit/>
          </a:bodyPr>
          <a:lstStyle/>
          <a:p>
            <a:pPr marL="342000" indent="-342000"/>
            <a:r>
              <a:rPr lang="en-CA" sz="2400" b="1" dirty="0"/>
              <a:t>Proud partner of:</a:t>
            </a:r>
          </a:p>
          <a:p>
            <a:pPr marL="342000" indent="-342000"/>
            <a:endParaRPr lang="en-CA" sz="2400" dirty="0"/>
          </a:p>
          <a:p>
            <a:pPr marL="342000" indent="-342000">
              <a:buFont typeface="Arial" pitchFamily="34" charset="0"/>
              <a:buChar char="•"/>
            </a:pPr>
            <a:r>
              <a:rPr lang="en-CA" sz="2400" dirty="0"/>
              <a:t>Safety </a:t>
            </a:r>
            <a:r>
              <a:rPr lang="en-CA" sz="2400" dirty="0" err="1"/>
              <a:t>Kleen</a:t>
            </a:r>
            <a:r>
              <a:rPr lang="en-CA" sz="2400" dirty="0"/>
              <a:t> (used oil)</a:t>
            </a:r>
          </a:p>
          <a:p>
            <a:pPr marL="799200" lvl="2" indent="-342000">
              <a:buFont typeface="Arial" pitchFamily="34" charset="0"/>
              <a:buChar char="•"/>
            </a:pPr>
            <a:r>
              <a:rPr lang="en-CA" dirty="0"/>
              <a:t>Used oil and cooling fluids collection program</a:t>
            </a:r>
          </a:p>
          <a:p>
            <a:pPr marL="342000" indent="-342000">
              <a:buNone/>
            </a:pPr>
            <a:endParaRPr lang="en-CA" dirty="0">
              <a:latin typeface="Calibri" pitchFamily="34" charset="0"/>
            </a:endParaRPr>
          </a:p>
        </p:txBody>
      </p:sp>
      <p:pic>
        <p:nvPicPr>
          <p:cNvPr id="22" name="Picture 2" descr="http://carnegieartsonline.org/wp-content/uploads/2013/03/SafetyCleanLogo.png"/>
          <p:cNvPicPr>
            <a:picLocks noChangeAspect="1" noChangeArrowheads="1"/>
          </p:cNvPicPr>
          <p:nvPr/>
        </p:nvPicPr>
        <p:blipFill>
          <a:blip r:embed="rId2" cstate="print"/>
          <a:srcRect/>
          <a:stretch>
            <a:fillRect/>
          </a:stretch>
        </p:blipFill>
        <p:spPr bwMode="auto">
          <a:xfrm>
            <a:off x="3200400" y="2895600"/>
            <a:ext cx="3228000" cy="3600000"/>
          </a:xfrm>
          <a:prstGeom prst="rect">
            <a:avLst/>
          </a:prstGeom>
          <a:noFill/>
          <a:effectLst/>
        </p:spPr>
      </p:pic>
      <p:pic>
        <p:nvPicPr>
          <p:cNvPr id="6" name="Picture 2" descr="J:\Marketing\Julie Bureau\Banner Strategy\Présentations\Images\Banner\Available_Banner.png"/>
          <p:cNvPicPr>
            <a:picLocks noChangeAspect="1" noChangeArrowheads="1"/>
          </p:cNvPicPr>
          <p:nvPr/>
        </p:nvPicPr>
        <p:blipFill>
          <a:blip r:embed="rId3" cstate="print"/>
          <a:srcRect/>
          <a:stretch>
            <a:fillRect/>
          </a:stretch>
        </p:blipFill>
        <p:spPr bwMode="auto">
          <a:xfrm>
            <a:off x="8084041" y="0"/>
            <a:ext cx="1059959" cy="1080000"/>
          </a:xfrm>
          <a:prstGeom prst="rect">
            <a:avLst/>
          </a:prstGeom>
          <a:noFill/>
        </p:spPr>
      </p:pic>
      <p:sp>
        <p:nvSpPr>
          <p:cNvPr id="8" name="ZoneTexte 7"/>
          <p:cNvSpPr txBox="1"/>
          <p:nvPr/>
        </p:nvSpPr>
        <p:spPr>
          <a:xfrm>
            <a:off x="0" y="228600"/>
            <a:ext cx="8424936" cy="707886"/>
          </a:xfrm>
          <a:prstGeom prst="rect">
            <a:avLst/>
          </a:prstGeom>
          <a:noFill/>
        </p:spPr>
        <p:txBody>
          <a:bodyPr wrap="square" rtlCol="0">
            <a:spAutoFit/>
          </a:bodyPr>
          <a:lstStyle/>
          <a:p>
            <a:r>
              <a:rPr lang="en-CA" sz="4000" dirty="0">
                <a:latin typeface="Calibri" pitchFamily="34" charset="0"/>
              </a:rPr>
              <a:t>Environmental Agreements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251520" y="1124744"/>
            <a:ext cx="8640960" cy="2520280"/>
          </a:xfrm>
          <a:noFill/>
          <a:ln>
            <a:noFill/>
          </a:ln>
        </p:spPr>
        <p:style>
          <a:lnRef idx="2">
            <a:schemeClr val="accent1"/>
          </a:lnRef>
          <a:fillRef idx="1">
            <a:schemeClr val="lt1"/>
          </a:fillRef>
          <a:effectRef idx="0">
            <a:schemeClr val="accent1"/>
          </a:effectRef>
          <a:fontRef idx="minor">
            <a:schemeClr val="dk1"/>
          </a:fontRef>
        </p:style>
        <p:txBody>
          <a:bodyPr>
            <a:normAutofit/>
          </a:bodyPr>
          <a:lstStyle/>
          <a:p>
            <a:endParaRPr lang="en-CA" dirty="0">
              <a:solidFill>
                <a:srgbClr val="000000"/>
              </a:solidFill>
              <a:latin typeface="Calibri" pitchFamily="34" charset="0"/>
              <a:cs typeface="Adobe Hebrew" pitchFamily="18" charset="-79"/>
            </a:endParaRPr>
          </a:p>
          <a:p>
            <a:r>
              <a:rPr lang="en-CA" sz="2400" dirty="0">
                <a:solidFill>
                  <a:srgbClr val="000000"/>
                </a:solidFill>
                <a:latin typeface="Calibri" pitchFamily="34" charset="0"/>
                <a:cs typeface="Adobe Hebrew" pitchFamily="18" charset="-79"/>
              </a:rPr>
              <a:t>Benefit from a negotiated preferential rate on all transactions made in your shop.</a:t>
            </a:r>
          </a:p>
          <a:p>
            <a:r>
              <a:rPr lang="en-CA" sz="2400" dirty="0">
                <a:solidFill>
                  <a:srgbClr val="000000"/>
                </a:solidFill>
                <a:latin typeface="Calibri" pitchFamily="34" charset="0"/>
                <a:cs typeface="Adobe Hebrew" pitchFamily="18" charset="-79"/>
              </a:rPr>
              <a:t>Credit card transaction rate starting at a base rate of </a:t>
            </a:r>
            <a:r>
              <a:rPr lang="en-CA" sz="2400" dirty="0">
                <a:solidFill>
                  <a:srgbClr val="FF0000"/>
                </a:solidFill>
                <a:latin typeface="Calibri" pitchFamily="34" charset="0"/>
                <a:cs typeface="Adobe Hebrew" pitchFamily="18" charset="-79"/>
              </a:rPr>
              <a:t>1.52%*</a:t>
            </a:r>
          </a:p>
        </p:txBody>
      </p:sp>
      <p:sp>
        <p:nvSpPr>
          <p:cNvPr id="11" name="Rectangle 10"/>
          <p:cNvSpPr/>
          <p:nvPr/>
        </p:nvSpPr>
        <p:spPr>
          <a:xfrm>
            <a:off x="251520" y="5960313"/>
            <a:ext cx="2880320" cy="276999"/>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en-CA" sz="1200" dirty="0">
                <a:solidFill>
                  <a:srgbClr val="000000"/>
                </a:solidFill>
                <a:latin typeface="Calibri" pitchFamily="34" charset="0"/>
              </a:rPr>
              <a:t>*Rates subject to change without notice.</a:t>
            </a:r>
          </a:p>
        </p:txBody>
      </p:sp>
      <p:pic>
        <p:nvPicPr>
          <p:cNvPr id="12" name="Picture 2" descr="http://files.softicons.com/download/business-icons/ecommerce-and-business-icons-by-designcontest.com/png/256x256/credit-card-payment.png"/>
          <p:cNvPicPr>
            <a:picLocks noChangeAspect="1" noChangeArrowheads="1"/>
          </p:cNvPicPr>
          <p:nvPr/>
        </p:nvPicPr>
        <p:blipFill>
          <a:blip r:embed="rId2" cstate="print"/>
          <a:srcRect/>
          <a:stretch>
            <a:fillRect/>
          </a:stretch>
        </p:blipFill>
        <p:spPr bwMode="auto">
          <a:xfrm>
            <a:off x="5184000" y="2133600"/>
            <a:ext cx="3960000" cy="3960000"/>
          </a:xfrm>
          <a:prstGeom prst="rect">
            <a:avLst/>
          </a:prstGeom>
          <a:noFill/>
          <a:effectLst>
            <a:glow rad="63500">
              <a:schemeClr val="accent1">
                <a:satMod val="175000"/>
                <a:alpha val="40000"/>
              </a:schemeClr>
            </a:glow>
          </a:effectLst>
        </p:spPr>
      </p:pic>
      <p:pic>
        <p:nvPicPr>
          <p:cNvPr id="7" name="Picture 2" descr="J:\Marketing\Julie Bureau\Banner Strategy\Présentations\Images\Banner\Available_Banner.png"/>
          <p:cNvPicPr>
            <a:picLocks noChangeAspect="1" noChangeArrowheads="1"/>
          </p:cNvPicPr>
          <p:nvPr/>
        </p:nvPicPr>
        <p:blipFill>
          <a:blip r:embed="rId3" cstate="print"/>
          <a:srcRect/>
          <a:stretch>
            <a:fillRect/>
          </a:stretch>
        </p:blipFill>
        <p:spPr bwMode="auto">
          <a:xfrm>
            <a:off x="8084041" y="0"/>
            <a:ext cx="1059959" cy="1080000"/>
          </a:xfrm>
          <a:prstGeom prst="rect">
            <a:avLst/>
          </a:prstGeom>
          <a:noFill/>
        </p:spPr>
      </p:pic>
      <p:sp>
        <p:nvSpPr>
          <p:cNvPr id="8" name="ZoneTexte 7"/>
          <p:cNvSpPr txBox="1"/>
          <p:nvPr/>
        </p:nvSpPr>
        <p:spPr>
          <a:xfrm>
            <a:off x="0" y="228600"/>
            <a:ext cx="9144000" cy="1323439"/>
          </a:xfrm>
          <a:prstGeom prst="rect">
            <a:avLst/>
          </a:prstGeom>
          <a:noFill/>
        </p:spPr>
        <p:txBody>
          <a:bodyPr wrap="square" rtlCol="0">
            <a:spAutoFit/>
          </a:bodyPr>
          <a:lstStyle/>
          <a:p>
            <a:r>
              <a:rPr lang="en-CA" sz="4000" dirty="0">
                <a:latin typeface="Calibri" pitchFamily="34" charset="0"/>
              </a:rPr>
              <a:t>Preferential Rates on Credit Card Transactions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l"/>
            <a:r>
              <a:rPr lang="en-US" b="0" dirty="0">
                <a:solidFill>
                  <a:schemeClr val="tx1"/>
                </a:solidFill>
              </a:rPr>
              <a:t>FAIRSTONE</a:t>
            </a:r>
          </a:p>
        </p:txBody>
      </p:sp>
      <p:sp>
        <p:nvSpPr>
          <p:cNvPr id="3" name="Espace réservé du contenu 2"/>
          <p:cNvSpPr>
            <a:spLocks noGrp="1"/>
          </p:cNvSpPr>
          <p:nvPr>
            <p:ph idx="1"/>
            <p:custDataLst>
              <p:tags r:id="rId2"/>
            </p:custDataLst>
          </p:nvPr>
        </p:nvSpPr>
        <p:spPr>
          <a:xfrm>
            <a:off x="457200" y="1752600"/>
            <a:ext cx="7620000" cy="4373563"/>
          </a:xfrm>
        </p:spPr>
        <p:txBody>
          <a:bodyPr>
            <a:normAutofit/>
          </a:bodyPr>
          <a:lstStyle/>
          <a:p>
            <a:pPr marL="342900" indent="-342900">
              <a:buFont typeface="Wingdings" panose="05000000000000000000" pitchFamily="2" charset="2"/>
              <a:buChar char="q"/>
            </a:pPr>
            <a:r>
              <a:rPr lang="en-US" sz="2000" b="0" dirty="0"/>
              <a:t>A private label credit card that works for you</a:t>
            </a:r>
          </a:p>
          <a:p>
            <a:pPr marL="342900" indent="-342900">
              <a:buFont typeface="Wingdings" panose="05000000000000000000" pitchFamily="2" charset="2"/>
              <a:buChar char="q"/>
            </a:pPr>
            <a:r>
              <a:rPr lang="en-US" sz="2000" b="0" dirty="0"/>
              <a:t>No hardware requirements</a:t>
            </a:r>
          </a:p>
          <a:p>
            <a:pPr marL="342900" indent="-342900">
              <a:buFont typeface="Wingdings" panose="05000000000000000000" pitchFamily="2" charset="2"/>
              <a:buChar char="q"/>
            </a:pPr>
            <a:r>
              <a:rPr lang="en-US" sz="2000" b="0" dirty="0"/>
              <a:t>No monthly program fees</a:t>
            </a:r>
          </a:p>
          <a:p>
            <a:pPr marL="342900" indent="-342900">
              <a:buFont typeface="Wingdings" panose="05000000000000000000" pitchFamily="2" charset="2"/>
              <a:buChar char="q"/>
            </a:pPr>
            <a:r>
              <a:rPr lang="fr-CA" sz="2000" b="0" dirty="0"/>
              <a:t>Low program </a:t>
            </a:r>
            <a:r>
              <a:rPr lang="fr-CA" sz="2000" b="0" dirty="0" err="1"/>
              <a:t>costs</a:t>
            </a:r>
            <a:endParaRPr lang="fr-CA" sz="2000" b="0" dirty="0"/>
          </a:p>
          <a:p>
            <a:pPr marL="342900" indent="-342900">
              <a:buFont typeface="Wingdings" panose="05000000000000000000" pitchFamily="2" charset="2"/>
              <a:buChar char="q"/>
            </a:pPr>
            <a:r>
              <a:rPr lang="fr-CA" sz="2000" b="0" dirty="0" err="1"/>
              <a:t>Deferred</a:t>
            </a:r>
            <a:r>
              <a:rPr lang="fr-CA" sz="2000" b="0" dirty="0"/>
              <a:t> </a:t>
            </a:r>
            <a:r>
              <a:rPr lang="fr-CA" sz="2000" b="0" dirty="0" err="1"/>
              <a:t>payment</a:t>
            </a:r>
            <a:r>
              <a:rPr lang="fr-CA" sz="2000" b="0" dirty="0"/>
              <a:t> plans</a:t>
            </a:r>
          </a:p>
          <a:p>
            <a:pPr marL="342900" indent="-342900">
              <a:buFont typeface="Wingdings" panose="05000000000000000000" pitchFamily="2" charset="2"/>
              <a:buChar char="q"/>
            </a:pPr>
            <a:r>
              <a:rPr lang="fr-CA" sz="2000" b="0" dirty="0"/>
              <a:t>Quick and </a:t>
            </a:r>
            <a:r>
              <a:rPr lang="fr-CA" sz="2000" b="0" dirty="0" err="1"/>
              <a:t>easy</a:t>
            </a:r>
            <a:r>
              <a:rPr lang="fr-CA" sz="2000" b="0" dirty="0"/>
              <a:t> application</a:t>
            </a:r>
          </a:p>
          <a:p>
            <a:pPr marL="342900" indent="-342900">
              <a:buFont typeface="Wingdings" panose="05000000000000000000" pitchFamily="2" charset="2"/>
              <a:buChar char="q"/>
            </a:pPr>
            <a:r>
              <a:rPr lang="fr-CA" sz="2000" b="0" dirty="0" err="1"/>
              <a:t>Coast</a:t>
            </a:r>
            <a:r>
              <a:rPr lang="fr-CA" sz="2000" b="0" dirty="0"/>
              <a:t>-to-</a:t>
            </a:r>
            <a:r>
              <a:rPr lang="fr-CA" sz="2000" b="0" dirty="0" err="1"/>
              <a:t>coast</a:t>
            </a:r>
            <a:r>
              <a:rPr lang="fr-CA" sz="2000" b="0" dirty="0"/>
              <a:t> service</a:t>
            </a:r>
            <a:endParaRPr lang="en-US" sz="2000" dirty="0"/>
          </a:p>
        </p:txBody>
      </p:sp>
      <p:pic>
        <p:nvPicPr>
          <p:cNvPr id="1026" name="Picture 2" descr="https://financingsolutionscentre.fairstonesolutions.ca/documents/92003/201380/Fairstone_TM_Eng_Logo_RGB_Footer_Retail2.png/60c413e8-a334-4409-a047-eaab573c21e7?t=1501603595755">
            <a:extLst>
              <a:ext uri="{FF2B5EF4-FFF2-40B4-BE49-F238E27FC236}">
                <a16:creationId xmlns:a16="http://schemas.microsoft.com/office/drawing/2014/main" id="{F74603E4-8E54-4455-899E-3F3ACFD7E296}"/>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868144" y="152718"/>
            <a:ext cx="2857500" cy="1019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F39556-66DD-414B-A3A5-673FBE19316A}"/>
              </a:ext>
            </a:extLst>
          </p:cNvPr>
          <p:cNvSpPr/>
          <p:nvPr>
            <p:custDataLst>
              <p:tags r:id="rId4"/>
            </p:custDataLst>
          </p:nvPr>
        </p:nvSpPr>
        <p:spPr>
          <a:xfrm>
            <a:off x="-228600" y="6156960"/>
            <a:ext cx="7797761" cy="400110"/>
          </a:xfrm>
          <a:prstGeom prst="rect">
            <a:avLst/>
          </a:prstGeom>
        </p:spPr>
        <p:txBody>
          <a:bodyPr wrap="square">
            <a:spAutoFit/>
          </a:bodyPr>
          <a:lstStyle/>
          <a:p>
            <a:pPr algn="r"/>
            <a:r>
              <a:rPr lang="en-US" sz="1000" dirty="0"/>
              <a:t>As of April 1, 2017, CitiFinancial Canada, Inc. will be renamed to </a:t>
            </a:r>
            <a:r>
              <a:rPr lang="en-US" sz="1000" dirty="0" err="1"/>
              <a:t>Fairstone</a:t>
            </a:r>
            <a:r>
              <a:rPr lang="en-US" sz="1000" dirty="0"/>
              <a:t> Financial Inc. and the Retail Services division will now be called </a:t>
            </a:r>
            <a:r>
              <a:rPr lang="en-US" sz="1000" dirty="0" err="1"/>
              <a:t>Fairstone</a:t>
            </a:r>
            <a:r>
              <a:rPr lang="en-US" sz="1000" dirty="0"/>
              <a:t> Sales Solutions.</a:t>
            </a:r>
            <a:endParaRPr lang="fr-CA" sz="1000" dirty="0"/>
          </a:p>
        </p:txBody>
      </p:sp>
      <p:pic>
        <p:nvPicPr>
          <p:cNvPr id="5" name="Image 4">
            <a:extLst>
              <a:ext uri="{FF2B5EF4-FFF2-40B4-BE49-F238E27FC236}">
                <a16:creationId xmlns:a16="http://schemas.microsoft.com/office/drawing/2014/main" id="{AB2978D6-444A-4E92-AD8C-B29CA00FFA08}"/>
              </a:ext>
            </a:extLst>
          </p:cNvPr>
          <p:cNvPicPr>
            <a:picLocks noChangeAspect="1"/>
          </p:cNvPicPr>
          <p:nvPr>
            <p:custDataLst>
              <p:tags r:id="rId5"/>
            </p:custDataLst>
          </p:nvPr>
        </p:nvPicPr>
        <p:blipFill>
          <a:blip r:embed="rId9"/>
          <a:stretch>
            <a:fillRect/>
          </a:stretch>
        </p:blipFill>
        <p:spPr>
          <a:xfrm>
            <a:off x="4582594" y="2438400"/>
            <a:ext cx="4112570" cy="3248819"/>
          </a:xfrm>
          <a:prstGeom prst="rect">
            <a:avLst/>
          </a:prstGeom>
        </p:spPr>
      </p:pic>
    </p:spTree>
    <p:extLst>
      <p:ext uri="{BB962C8B-B14F-4D97-AF65-F5344CB8AC3E}">
        <p14:creationId xmlns:p14="http://schemas.microsoft.com/office/powerpoint/2010/main" val="4190480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b="0" dirty="0" err="1"/>
              <a:t>Monetico</a:t>
            </a:r>
            <a:br>
              <a:rPr lang="en-US" b="0" dirty="0"/>
            </a:br>
            <a:r>
              <a:rPr lang="en-US" sz="2000" b="0" dirty="0"/>
              <a:t>Desjardins Payment solution and Point-of-sale</a:t>
            </a:r>
            <a:endParaRPr lang="en-US" b="0"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q"/>
            </a:pPr>
            <a:r>
              <a:rPr lang="en-US" sz="2800" dirty="0"/>
              <a:t>Attract new customer and boost your average bill!</a:t>
            </a:r>
          </a:p>
          <a:p>
            <a:pPr>
              <a:buFont typeface="Wingdings" panose="05000000000000000000" pitchFamily="2" charset="2"/>
              <a:buChar char="q"/>
            </a:pPr>
            <a:r>
              <a:rPr lang="fr-CA" sz="2800" dirty="0"/>
              <a:t>No </a:t>
            </a:r>
            <a:r>
              <a:rPr lang="fr-CA" sz="2800" dirty="0" err="1"/>
              <a:t>opening</a:t>
            </a:r>
            <a:r>
              <a:rPr lang="fr-CA" sz="2800" dirty="0"/>
              <a:t> </a:t>
            </a:r>
            <a:r>
              <a:rPr lang="fr-CA" sz="2800" dirty="0" err="1"/>
              <a:t>fees</a:t>
            </a:r>
            <a:endParaRPr lang="fr-CA" sz="2800" dirty="0"/>
          </a:p>
          <a:p>
            <a:pPr>
              <a:buFont typeface="Wingdings" panose="05000000000000000000" pitchFamily="2" charset="2"/>
              <a:buChar char="q"/>
            </a:pPr>
            <a:r>
              <a:rPr lang="fr-CA" sz="2800" dirty="0"/>
              <a:t>No set up </a:t>
            </a:r>
            <a:r>
              <a:rPr lang="fr-CA" sz="2800" dirty="0" err="1"/>
              <a:t>fees</a:t>
            </a:r>
            <a:endParaRPr lang="fr-CA" sz="2800" dirty="0"/>
          </a:p>
          <a:p>
            <a:pPr>
              <a:buFont typeface="Wingdings" panose="05000000000000000000" pitchFamily="2" charset="2"/>
              <a:buChar char="q"/>
            </a:pPr>
            <a:r>
              <a:rPr lang="en-US" sz="2800" dirty="0"/>
              <a:t>Many plans are offered with discount rates as low as 1.5%.</a:t>
            </a:r>
          </a:p>
          <a:p>
            <a:pPr>
              <a:buFont typeface="Wingdings" panose="05000000000000000000" pitchFamily="2" charset="2"/>
              <a:buChar char="q"/>
            </a:pPr>
            <a:r>
              <a:rPr lang="en-US" sz="2800" dirty="0"/>
              <a:t>NEW FOR 2016: Promotional financing plans will be offered for the winter tire period.</a:t>
            </a:r>
            <a:endParaRPr lang="fr-CA" sz="2800" dirty="0"/>
          </a:p>
          <a:p>
            <a:pPr>
              <a:buFont typeface="Wingdings" panose="05000000000000000000" pitchFamily="2" charset="2"/>
              <a:buChar char="q"/>
            </a:pPr>
            <a:r>
              <a:rPr lang="fr-CA" sz="2800" dirty="0" err="1"/>
              <a:t>Lower</a:t>
            </a:r>
            <a:r>
              <a:rPr lang="fr-CA" sz="2800" dirty="0"/>
              <a:t> rate on </a:t>
            </a:r>
            <a:r>
              <a:rPr lang="fr-CA" sz="2800" dirty="0" err="1"/>
              <a:t>debit</a:t>
            </a:r>
            <a:r>
              <a:rPr lang="fr-CA" sz="2800" dirty="0"/>
              <a:t> and </a:t>
            </a:r>
            <a:r>
              <a:rPr lang="fr-CA" sz="2800" dirty="0" err="1"/>
              <a:t>credit</a:t>
            </a:r>
            <a:r>
              <a:rPr lang="fr-CA" sz="2800" dirty="0"/>
              <a:t> </a:t>
            </a:r>
            <a:r>
              <a:rPr lang="fr-CA" sz="2800" dirty="0" err="1"/>
              <a:t>cards</a:t>
            </a:r>
            <a:r>
              <a:rPr lang="fr-CA" sz="2800" dirty="0"/>
              <a:t> </a:t>
            </a:r>
            <a:r>
              <a:rPr lang="fr-CA" sz="2800" dirty="0" err="1"/>
              <a:t>available</a:t>
            </a:r>
            <a:r>
              <a:rPr lang="fr-CA" sz="2800" dirty="0"/>
              <a:t> as of May 1, 2016</a:t>
            </a:r>
            <a:endParaRPr lang="en-US" sz="2800" dirty="0"/>
          </a:p>
        </p:txBody>
      </p:sp>
      <p:pic>
        <p:nvPicPr>
          <p:cNvPr id="2050" name="Picture 2" descr="https://www.cmeq.org/fileadmin/user_upload/documents/Logos_et_offres/LOGO_DESJARDINS_RESEAU.gif"/>
          <p:cNvPicPr>
            <a:picLocks noChangeAspect="1" noChangeArrowheads="1"/>
          </p:cNvPicPr>
          <p:nvPr/>
        </p:nvPicPr>
        <p:blipFill>
          <a:blip r:embed="rId3" cstate="print"/>
          <a:srcRect/>
          <a:stretch>
            <a:fillRect/>
          </a:stretch>
        </p:blipFill>
        <p:spPr bwMode="auto">
          <a:xfrm>
            <a:off x="7391400" y="381000"/>
            <a:ext cx="1619250" cy="8382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cabanondulac.ca/images/accord_D.png"/>
          <p:cNvPicPr>
            <a:picLocks noChangeAspect="1" noChangeArrowheads="1"/>
          </p:cNvPicPr>
          <p:nvPr/>
        </p:nvPicPr>
        <p:blipFill>
          <a:blip r:embed="rId2" cstate="print"/>
          <a:srcRect/>
          <a:stretch>
            <a:fillRect/>
          </a:stretch>
        </p:blipFill>
        <p:spPr bwMode="auto">
          <a:xfrm>
            <a:off x="6324600" y="381000"/>
            <a:ext cx="1693795" cy="990848"/>
          </a:xfrm>
          <a:prstGeom prst="rect">
            <a:avLst/>
          </a:prstGeom>
          <a:noFill/>
          <a:effectLst>
            <a:glow rad="101600">
              <a:schemeClr val="accent1">
                <a:satMod val="175000"/>
                <a:alpha val="40000"/>
              </a:schemeClr>
            </a:glow>
          </a:effectLst>
        </p:spPr>
      </p:pic>
      <p:sp>
        <p:nvSpPr>
          <p:cNvPr id="7" name="Espace réservé du contenu 2"/>
          <p:cNvSpPr>
            <a:spLocks noGrp="1"/>
          </p:cNvSpPr>
          <p:nvPr>
            <p:ph idx="1"/>
          </p:nvPr>
        </p:nvSpPr>
        <p:spPr>
          <a:xfrm>
            <a:off x="251520" y="1521768"/>
            <a:ext cx="8640960" cy="3888432"/>
          </a:xfrm>
        </p:spPr>
        <p:txBody>
          <a:bodyPr>
            <a:normAutofit lnSpcReduction="10000"/>
          </a:bodyPr>
          <a:lstStyle/>
          <a:p>
            <a:pPr marL="342000" indent="-342000">
              <a:buFont typeface="Arial" pitchFamily="34" charset="0"/>
              <a:buChar char="•"/>
            </a:pPr>
            <a:r>
              <a:rPr lang="en-CA" sz="2200" dirty="0"/>
              <a:t>No more in-house financing and high accounts receivable!</a:t>
            </a:r>
          </a:p>
          <a:p>
            <a:pPr marL="342000" indent="-342000">
              <a:buFont typeface="Arial" pitchFamily="34" charset="0"/>
              <a:buChar char="•"/>
            </a:pPr>
            <a:r>
              <a:rPr lang="en-CA" sz="2200" dirty="0"/>
              <a:t>Quick approval of customer financing applications</a:t>
            </a:r>
          </a:p>
          <a:p>
            <a:pPr marL="342000" indent="-342000">
              <a:buFont typeface="Arial" pitchFamily="34" charset="0"/>
              <a:buChar char="•"/>
            </a:pPr>
            <a:r>
              <a:rPr lang="en-CA" sz="2200" dirty="0"/>
              <a:t>Payment received within two working days</a:t>
            </a:r>
          </a:p>
          <a:p>
            <a:pPr marL="342000" indent="-342000">
              <a:buFont typeface="Arial" pitchFamily="34" charset="0"/>
              <a:buChar char="•"/>
            </a:pPr>
            <a:r>
              <a:rPr lang="en-CA" sz="2200" dirty="0"/>
              <a:t>No registration fee</a:t>
            </a:r>
          </a:p>
          <a:p>
            <a:pPr marL="342000" indent="-342000">
              <a:buFont typeface="Arial" pitchFamily="34" charset="0"/>
              <a:buChar char="•"/>
            </a:pPr>
            <a:r>
              <a:rPr lang="en-CA" sz="2200" dirty="0"/>
              <a:t>Three payment options:</a:t>
            </a:r>
          </a:p>
          <a:p>
            <a:pPr marL="799200" lvl="1" indent="-342000">
              <a:buFont typeface="Arial" pitchFamily="34" charset="0"/>
              <a:buChar char="•"/>
            </a:pPr>
            <a:r>
              <a:rPr lang="en-CA" sz="2200" dirty="0"/>
              <a:t>Deferred payment plan with no customer interest fee</a:t>
            </a:r>
          </a:p>
          <a:p>
            <a:pPr marL="799200" lvl="1" indent="-342000">
              <a:buFont typeface="Arial" pitchFamily="34" charset="0"/>
              <a:buChar char="•"/>
            </a:pPr>
            <a:r>
              <a:rPr lang="en-CA" sz="2200" dirty="0"/>
              <a:t>Equal payment plan with no customer interest fee</a:t>
            </a:r>
          </a:p>
          <a:p>
            <a:pPr marL="799200" lvl="1" indent="-342000">
              <a:buFont typeface="Arial" pitchFamily="34" charset="0"/>
              <a:buChar char="•"/>
            </a:pPr>
            <a:r>
              <a:rPr lang="en-CA" sz="2200" dirty="0"/>
              <a:t>Equal payment plan with customer interest fee</a:t>
            </a:r>
          </a:p>
          <a:p>
            <a:pPr marL="342000" indent="-342000">
              <a:buFont typeface="Arial" pitchFamily="34" charset="0"/>
              <a:buChar char="•"/>
            </a:pPr>
            <a:r>
              <a:rPr lang="en-CA" sz="2200" dirty="0"/>
              <a:t>Increase your customer invoice amounts</a:t>
            </a:r>
          </a:p>
          <a:p>
            <a:pPr marL="342000" indent="-342000">
              <a:buFont typeface="Arial" pitchFamily="34" charset="0"/>
              <a:buChar char="•"/>
            </a:pPr>
            <a:r>
              <a:rPr lang="en-CA" sz="2200" dirty="0"/>
              <a:t>Great popularity of Visa Desjardins credit cards</a:t>
            </a:r>
          </a:p>
          <a:p>
            <a:pPr marL="342000" indent="-342000">
              <a:buFont typeface="Arial" pitchFamily="34" charset="0"/>
              <a:buChar char="•"/>
            </a:pPr>
            <a:endParaRPr lang="en-CA" sz="2200" dirty="0"/>
          </a:p>
          <a:p>
            <a:pPr marL="342000" indent="-342000"/>
            <a:endParaRPr lang="fr-CA" dirty="0"/>
          </a:p>
        </p:txBody>
      </p:sp>
      <p:sp>
        <p:nvSpPr>
          <p:cNvPr id="11" name="Rectangle 10"/>
          <p:cNvSpPr/>
          <p:nvPr/>
        </p:nvSpPr>
        <p:spPr>
          <a:xfrm>
            <a:off x="251520" y="5562600"/>
            <a:ext cx="8640960" cy="461665"/>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en-CA" sz="1200" dirty="0">
                <a:solidFill>
                  <a:schemeClr val="tx1"/>
                </a:solidFill>
                <a:latin typeface="Calibri" pitchFamily="34" charset="0"/>
              </a:rPr>
              <a:t>* To take advantage of this service, you must have a Desjardins electronic terminal and your customer must possess a Visa Desjardins credit card.</a:t>
            </a:r>
            <a:endParaRPr lang="fr-CA" sz="1200" dirty="0">
              <a:solidFill>
                <a:schemeClr val="tx1"/>
              </a:solidFill>
              <a:latin typeface="Calibri" pitchFamily="34" charset="0"/>
            </a:endParaRPr>
          </a:p>
        </p:txBody>
      </p:sp>
      <p:pic>
        <p:nvPicPr>
          <p:cNvPr id="6" name="Picture 2" descr="J:\Marketing\Julie Bureau\Banner Strategy\Présentations\Images\Banner\Available_Banner.png"/>
          <p:cNvPicPr>
            <a:picLocks noChangeAspect="1" noChangeArrowheads="1"/>
          </p:cNvPicPr>
          <p:nvPr/>
        </p:nvPicPr>
        <p:blipFill>
          <a:blip r:embed="rId3" cstate="print"/>
          <a:srcRect/>
          <a:stretch>
            <a:fillRect/>
          </a:stretch>
        </p:blipFill>
        <p:spPr bwMode="auto">
          <a:xfrm>
            <a:off x="8084041" y="0"/>
            <a:ext cx="1059959" cy="1080000"/>
          </a:xfrm>
          <a:prstGeom prst="rect">
            <a:avLst/>
          </a:prstGeom>
          <a:noFill/>
        </p:spPr>
      </p:pic>
      <p:sp>
        <p:nvSpPr>
          <p:cNvPr id="8" name="ZoneTexte 7"/>
          <p:cNvSpPr txBox="1"/>
          <p:nvPr/>
        </p:nvSpPr>
        <p:spPr>
          <a:xfrm>
            <a:off x="0" y="228600"/>
            <a:ext cx="8316416" cy="707886"/>
          </a:xfrm>
          <a:prstGeom prst="rect">
            <a:avLst/>
          </a:prstGeom>
          <a:noFill/>
        </p:spPr>
        <p:txBody>
          <a:bodyPr wrap="square" rtlCol="0">
            <a:spAutoFit/>
          </a:bodyPr>
          <a:lstStyle/>
          <a:p>
            <a:r>
              <a:rPr lang="fr-CA" sz="4000" dirty="0">
                <a:latin typeface="Calibri" pitchFamily="34" charset="0"/>
              </a:rPr>
              <a:t>Desjardins Accord 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28600"/>
            <a:ext cx="8686800" cy="80803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noProof="0" dirty="0">
                <a:latin typeface="Calibri" pitchFamily="34" charset="0"/>
                <a:ea typeface="+mj-ea"/>
                <a:cs typeface="+mj-cs"/>
              </a:rPr>
              <a:t>Auto-Jobs.ca</a:t>
            </a:r>
            <a:endParaRPr kumimoji="0" lang="en-US" sz="4000" b="0" i="0" u="none" strike="noStrike" kern="1200" cap="none" spc="0" normalizeH="0" baseline="30000" noProof="0" dirty="0">
              <a:ln>
                <a:noFill/>
              </a:ln>
              <a:effectLst/>
              <a:uLnTx/>
              <a:uFillTx/>
              <a:latin typeface="Calibri" pitchFamily="34" charset="0"/>
              <a:ea typeface="+mj-ea"/>
              <a:cs typeface="+mj-cs"/>
            </a:endParaRPr>
          </a:p>
        </p:txBody>
      </p:sp>
      <p:pic>
        <p:nvPicPr>
          <p:cNvPr id="5" name="Picture 2" descr="J:\Marketing\Julie Bureau\Banner Strategy\Présentations\Images\Banner\Available_Banner.png"/>
          <p:cNvPicPr>
            <a:picLocks noChangeAspect="1" noChangeArrowheads="1"/>
          </p:cNvPicPr>
          <p:nvPr/>
        </p:nvPicPr>
        <p:blipFill>
          <a:blip r:embed="rId3" cstate="print"/>
          <a:srcRect/>
          <a:stretch>
            <a:fillRect/>
          </a:stretch>
        </p:blipFill>
        <p:spPr bwMode="auto">
          <a:xfrm>
            <a:off x="8084041" y="0"/>
            <a:ext cx="1059959" cy="1080000"/>
          </a:xfrm>
          <a:prstGeom prst="rect">
            <a:avLst/>
          </a:prstGeom>
          <a:noFill/>
        </p:spPr>
      </p:pic>
      <p:sp>
        <p:nvSpPr>
          <p:cNvPr id="6" name="Rectangle 1"/>
          <p:cNvSpPr>
            <a:spLocks noChangeArrowheads="1"/>
          </p:cNvSpPr>
          <p:nvPr/>
        </p:nvSpPr>
        <p:spPr bwMode="auto">
          <a:xfrm>
            <a:off x="0" y="1772816"/>
            <a:ext cx="833465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sz="2400" b="0" i="0" u="none" strike="noStrike" cap="none" normalizeH="0" baseline="0" dirty="0">
                <a:ln>
                  <a:noFill/>
                </a:ln>
                <a:effectLst/>
                <a:latin typeface="Calibri" pitchFamily="34" charset="0"/>
                <a:ea typeface="Times New Roman" pitchFamily="18" charset="0"/>
                <a:cs typeface="Arial" pitchFamily="34" charset="0"/>
              </a:rPr>
              <a:t> A free specialized automotive staffing website with an online job</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effectLst/>
                <a:latin typeface="Calibri" pitchFamily="34" charset="0"/>
                <a:ea typeface="Times New Roman" pitchFamily="18" charset="0"/>
                <a:cs typeface="Arial" pitchFamily="34" charset="0"/>
              </a:rPr>
              <a:t> posting service.</a:t>
            </a:r>
            <a:endParaRPr kumimoji="0" lang="en-CA" sz="2400" b="0" i="0" u="none" strike="noStrike" cap="none" normalizeH="0" baseline="0" dirty="0">
              <a:ln>
                <a:noFill/>
              </a:ln>
              <a:effectLst/>
              <a:latin typeface="Calibri" pitchFamily="34" charset="0"/>
              <a:cs typeface="Arial" pitchFamily="34" charset="0"/>
            </a:endParaRPr>
          </a:p>
        </p:txBody>
      </p:sp>
      <p:sp>
        <p:nvSpPr>
          <p:cNvPr id="7" name="Rectangle 3"/>
          <p:cNvSpPr>
            <a:spLocks noChangeArrowheads="1"/>
          </p:cNvSpPr>
          <p:nvPr/>
        </p:nvSpPr>
        <p:spPr bwMode="auto">
          <a:xfrm>
            <a:off x="0" y="2966175"/>
            <a:ext cx="9287222" cy="8925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sz="2400" b="0" i="0" u="none" strike="noStrike" cap="none" normalizeH="0" baseline="0" dirty="0">
                <a:ln>
                  <a:noFill/>
                </a:ln>
                <a:effectLst/>
                <a:latin typeface="Calibri" pitchFamily="34" charset="0"/>
                <a:ea typeface="Times New Roman" pitchFamily="18" charset="0"/>
                <a:cs typeface="Arial" pitchFamily="34" charset="0"/>
              </a:rPr>
              <a:t> The agreement between Uni-Select and Auto-Jobs.ca allows you to take</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effectLst/>
                <a:latin typeface="Calibri" pitchFamily="34" charset="0"/>
                <a:ea typeface="Times New Roman" pitchFamily="18" charset="0"/>
                <a:cs typeface="Arial" pitchFamily="34" charset="0"/>
              </a:rPr>
              <a:t> advantage of a </a:t>
            </a:r>
            <a:r>
              <a:rPr kumimoji="0" lang="en-CA" sz="28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10% rebate </a:t>
            </a:r>
            <a:r>
              <a:rPr kumimoji="0" lang="en-CA" sz="2400" b="0" i="0" u="none" strike="noStrike" cap="none" normalizeH="0" baseline="0" dirty="0">
                <a:ln>
                  <a:noFill/>
                </a:ln>
                <a:effectLst/>
                <a:latin typeface="Calibri" pitchFamily="34" charset="0"/>
                <a:ea typeface="Times New Roman" pitchFamily="18" charset="0"/>
                <a:cs typeface="Arial" pitchFamily="34" charset="0"/>
              </a:rPr>
              <a:t>on job postings on this site.</a:t>
            </a:r>
            <a:endParaRPr kumimoji="0" lang="en-CA" sz="2400" b="0" i="0" u="none" strike="noStrike" cap="none" normalizeH="0" baseline="0" dirty="0">
              <a:ln>
                <a:noFill/>
              </a:ln>
              <a:effectLst/>
              <a:latin typeface="Calibri"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lvl="0" algn="ctr" eaLnBrk="1" fontAlgn="auto" hangingPunct="1">
              <a:spcBef>
                <a:spcPts val="0"/>
              </a:spcBef>
              <a:spcAft>
                <a:spcPts val="0"/>
              </a:spcAft>
              <a:buNone/>
              <a:defRPr/>
            </a:pPr>
            <a:r>
              <a:rPr lang="en-US" sz="2400" b="1" kern="1200" dirty="0"/>
              <a:t>Ask for your AIR MILES Reward Miles on purchases made through your participating </a:t>
            </a:r>
            <a:r>
              <a:rPr lang="en-US" sz="2400" b="1" kern="1200" dirty="0" err="1"/>
              <a:t>Uni</a:t>
            </a:r>
            <a:r>
              <a:rPr lang="en-US" sz="2400" b="1" kern="1200" dirty="0"/>
              <a:t>-Select Merchant Member.*</a:t>
            </a:r>
            <a:endParaRPr lang="en-US" kern="1200" dirty="0"/>
          </a:p>
          <a:p>
            <a:pPr lvl="0" eaLnBrk="1" fontAlgn="auto" hangingPunct="1">
              <a:spcAft>
                <a:spcPts val="0"/>
              </a:spcAft>
              <a:buFont typeface="Arial" pitchFamily="34" charset="0"/>
              <a:buChar char="•"/>
              <a:defRPr/>
            </a:pPr>
            <a:r>
              <a:rPr lang="en-US" sz="2400" kern="1200" dirty="0"/>
              <a:t>1 Reward Mile per $30 in purchases</a:t>
            </a:r>
          </a:p>
          <a:p>
            <a:pPr lvl="0" eaLnBrk="1" fontAlgn="auto" hangingPunct="1">
              <a:spcAft>
                <a:spcPts val="0"/>
              </a:spcAft>
              <a:buFont typeface="Arial" pitchFamily="34" charset="0"/>
              <a:buChar char="•"/>
              <a:defRPr/>
            </a:pPr>
            <a:r>
              <a:rPr lang="en-US" sz="2400" kern="1200" dirty="0"/>
              <a:t>Choose from more than 1,000 rewards available!</a:t>
            </a:r>
          </a:p>
          <a:p>
            <a:pPr marL="0" algn="ctr">
              <a:spcBef>
                <a:spcPts val="0"/>
              </a:spcBef>
              <a:buNone/>
            </a:pPr>
            <a:endParaRPr lang="en-US" sz="2400" dirty="0"/>
          </a:p>
        </p:txBody>
      </p:sp>
      <p:sp>
        <p:nvSpPr>
          <p:cNvPr id="4" name="ZoneTexte 3"/>
          <p:cNvSpPr txBox="1"/>
          <p:nvPr/>
        </p:nvSpPr>
        <p:spPr>
          <a:xfrm>
            <a:off x="228600" y="5867400"/>
            <a:ext cx="8686800" cy="27699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200" dirty="0">
                <a:solidFill>
                  <a:schemeClr val="tx1"/>
                </a:solidFill>
                <a:latin typeface="Calibri" pitchFamily="34" charset="0"/>
              </a:rPr>
              <a:t>* Available at your Auto-Plus and Auto Parts Plus participating stores.</a:t>
            </a:r>
          </a:p>
        </p:txBody>
      </p:sp>
      <p:pic>
        <p:nvPicPr>
          <p:cNvPr id="6" name="Picture 2" descr="http://comment-faire.qctop.com/uploads/2010/11/19/big_35_aa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33800" y="3505200"/>
            <a:ext cx="1774860" cy="1800000"/>
          </a:xfrm>
          <a:prstGeom prst="rect">
            <a:avLst/>
          </a:prstGeom>
          <a:noFill/>
          <a:effectLst>
            <a:glow rad="63500">
              <a:schemeClr val="bg1">
                <a:alpha val="40000"/>
              </a:schemeClr>
            </a:glow>
          </a:effectLst>
        </p:spPr>
      </p:pic>
      <p:sp>
        <p:nvSpPr>
          <p:cNvPr id="8" name="Titre 1"/>
          <p:cNvSpPr txBox="1">
            <a:spLocks noGrp="1"/>
          </p:cNvSpPr>
          <p:nvPr>
            <p:ph type="title"/>
          </p:nvPr>
        </p:nvSpPr>
        <p:spPr>
          <a:xfrm>
            <a:off x="0" y="228600"/>
            <a:ext cx="8686800" cy="80803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pitchFamily="34" charset="0"/>
                <a:ea typeface="+mj-ea"/>
                <a:cs typeface="+mj-cs"/>
              </a:rPr>
              <a:t>AIR MILES</a:t>
            </a:r>
            <a:endParaRPr kumimoji="0" lang="en-US" sz="4000" b="0" i="0" u="none" strike="noStrike" kern="1200" cap="none" spc="0" normalizeH="0" baseline="30000" noProof="0" dirty="0">
              <a:ln>
                <a:noFill/>
              </a:ln>
              <a:solidFill>
                <a:schemeClr val="tx1"/>
              </a:solidFill>
              <a:effectLst/>
              <a:uLnTx/>
              <a:uFillTx/>
              <a:latin typeface="Calibri" pitchFamily="34" charset="0"/>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8600" y="1705000"/>
            <a:ext cx="2699792" cy="2585323"/>
          </a:xfrm>
          <a:prstGeom prst="rect">
            <a:avLst/>
          </a:prstGeom>
          <a:noFill/>
        </p:spPr>
        <p:txBody>
          <a:bodyPr wrap="square" rtlCol="0">
            <a:spAutoFit/>
          </a:bodyPr>
          <a:lstStyle/>
          <a:p>
            <a:pPr marL="182563" indent="-182563" fontAlgn="t">
              <a:lnSpc>
                <a:spcPct val="150000"/>
              </a:lnSpc>
              <a:buFont typeface="Arial" pitchFamily="34" charset="0"/>
              <a:buChar char="•"/>
            </a:pPr>
            <a:r>
              <a:rPr lang="en-CA" sz="1200" dirty="0"/>
              <a:t>Loyalty Rebates</a:t>
            </a:r>
          </a:p>
          <a:p>
            <a:pPr marL="182563" indent="-182563" fontAlgn="t">
              <a:lnSpc>
                <a:spcPct val="150000"/>
              </a:lnSpc>
              <a:buFont typeface="Arial" pitchFamily="34" charset="0"/>
              <a:buChar char="•"/>
            </a:pPr>
            <a:r>
              <a:rPr lang="en-CA" sz="1200" dirty="0"/>
              <a:t>Labour Warranty on Standard Vehicles  - (90 days)</a:t>
            </a:r>
          </a:p>
          <a:p>
            <a:pPr marL="182563" indent="-182563" fontAlgn="t">
              <a:lnSpc>
                <a:spcPct val="150000"/>
              </a:lnSpc>
              <a:buFont typeface="Arial" pitchFamily="34" charset="0"/>
              <a:buChar char="•"/>
            </a:pPr>
            <a:r>
              <a:rPr lang="en-CA" sz="1200" dirty="0"/>
              <a:t>ASP Central Point </a:t>
            </a:r>
          </a:p>
          <a:p>
            <a:pPr marL="182563" indent="-182563" fontAlgn="t">
              <a:lnSpc>
                <a:spcPct val="150000"/>
              </a:lnSpc>
              <a:buFont typeface="Arial" pitchFamily="34" charset="0"/>
              <a:buChar char="•"/>
            </a:pPr>
            <a:r>
              <a:rPr lang="en-CA" sz="1200" dirty="0"/>
              <a:t>Preventive maintenance inspection sheets </a:t>
            </a:r>
          </a:p>
          <a:p>
            <a:pPr marL="182563" indent="-182563" fontAlgn="t">
              <a:lnSpc>
                <a:spcPct val="150000"/>
              </a:lnSpc>
              <a:buFont typeface="Arial" pitchFamily="34" charset="0"/>
              <a:buChar char="•"/>
            </a:pPr>
            <a:r>
              <a:rPr lang="en-CA" sz="1200" dirty="0"/>
              <a:t>Program Management Web Portal </a:t>
            </a:r>
          </a:p>
          <a:p>
            <a:pPr marL="182563" indent="-182563" fontAlgn="t">
              <a:lnSpc>
                <a:spcPct val="150000"/>
              </a:lnSpc>
              <a:buFont typeface="Arial" pitchFamily="34" charset="0"/>
              <a:buChar char="•"/>
            </a:pPr>
            <a:r>
              <a:rPr lang="en-CA" sz="1200" dirty="0"/>
              <a:t>Program related information Website </a:t>
            </a:r>
            <a:endParaRPr lang="en-CA" sz="1600" dirty="0"/>
          </a:p>
        </p:txBody>
      </p:sp>
      <p:sp>
        <p:nvSpPr>
          <p:cNvPr id="5" name="Rectangle 4"/>
          <p:cNvSpPr/>
          <p:nvPr/>
        </p:nvSpPr>
        <p:spPr>
          <a:xfrm>
            <a:off x="3207296" y="1705000"/>
            <a:ext cx="2812504" cy="1661993"/>
          </a:xfrm>
          <a:prstGeom prst="rect">
            <a:avLst/>
          </a:prstGeom>
        </p:spPr>
        <p:txBody>
          <a:bodyPr wrap="square">
            <a:spAutoFit/>
          </a:bodyPr>
          <a:lstStyle/>
          <a:p>
            <a:pPr marL="182563" indent="-182563" fontAlgn="t">
              <a:lnSpc>
                <a:spcPct val="150000"/>
              </a:lnSpc>
              <a:buFont typeface="Arial" pitchFamily="34" charset="0"/>
              <a:buChar char="•"/>
              <a:tabLst>
                <a:tab pos="2598738" algn="r"/>
              </a:tabLst>
            </a:pPr>
            <a:r>
              <a:rPr lang="en-CA" sz="1200" dirty="0" err="1"/>
              <a:t>ExpressWay</a:t>
            </a:r>
            <a:r>
              <a:rPr lang="en-CA" sz="1200" dirty="0"/>
              <a:t> (SMS)	$159.20</a:t>
            </a:r>
          </a:p>
          <a:p>
            <a:pPr marL="177800" indent="-177800">
              <a:buFont typeface="Arial" pitchFamily="34" charset="0"/>
              <a:buChar char="•"/>
              <a:tabLst>
                <a:tab pos="2598738" algn="r"/>
              </a:tabLst>
            </a:pPr>
            <a:r>
              <a:rPr lang="en-CA" sz="1200" dirty="0" err="1"/>
              <a:t>TechPro</a:t>
            </a:r>
            <a:r>
              <a:rPr lang="en-CA" sz="1200" dirty="0"/>
              <a:t> Online</a:t>
            </a:r>
          </a:p>
          <a:p>
            <a:pPr marL="635000" lvl="1" indent="-177800">
              <a:tabLst>
                <a:tab pos="2598738" algn="r"/>
              </a:tabLst>
            </a:pPr>
            <a:r>
              <a:rPr lang="en-CA" sz="1200" dirty="0"/>
              <a:t>Basic Plan	$49.95</a:t>
            </a:r>
          </a:p>
          <a:p>
            <a:pPr marL="635000" lvl="1" indent="-177800">
              <a:tabLst>
                <a:tab pos="2598738" algn="r"/>
              </a:tabLst>
            </a:pPr>
            <a:r>
              <a:rPr lang="en-CA" sz="1200" dirty="0"/>
              <a:t>Medium Plan	$99.95</a:t>
            </a:r>
          </a:p>
          <a:p>
            <a:pPr marL="635000" lvl="1" indent="-177800">
              <a:tabLst>
                <a:tab pos="2598738" algn="r"/>
              </a:tabLst>
            </a:pPr>
            <a:r>
              <a:rPr lang="en-CA" sz="1200" dirty="0"/>
              <a:t>Premium Plan	$149.95</a:t>
            </a:r>
          </a:p>
          <a:p>
            <a:pPr marL="182563" indent="-182563" fontAlgn="t">
              <a:lnSpc>
                <a:spcPct val="150000"/>
              </a:lnSpc>
              <a:buFont typeface="Arial" pitchFamily="34" charset="0"/>
              <a:buChar char="•"/>
              <a:tabLst>
                <a:tab pos="2598738" algn="r"/>
              </a:tabLst>
            </a:pPr>
            <a:r>
              <a:rPr lang="en-CA" sz="1200" dirty="0"/>
              <a:t>Digital signage 	$75.00</a:t>
            </a:r>
          </a:p>
          <a:p>
            <a:pPr marL="182563" indent="-182563" fontAlgn="t">
              <a:lnSpc>
                <a:spcPct val="150000"/>
              </a:lnSpc>
              <a:buFont typeface="Arial" pitchFamily="34" charset="0"/>
              <a:buChar char="•"/>
              <a:tabLst>
                <a:tab pos="2598738" algn="r"/>
              </a:tabLst>
            </a:pPr>
            <a:r>
              <a:rPr lang="en-CA" sz="1200" dirty="0"/>
              <a:t>On-hold messages	$39.95 </a:t>
            </a:r>
          </a:p>
        </p:txBody>
      </p:sp>
      <p:sp>
        <p:nvSpPr>
          <p:cNvPr id="6" name="Rectangle 5"/>
          <p:cNvSpPr/>
          <p:nvPr/>
        </p:nvSpPr>
        <p:spPr>
          <a:xfrm>
            <a:off x="6172944" y="1705000"/>
            <a:ext cx="2736304" cy="3416320"/>
          </a:xfrm>
          <a:prstGeom prst="rect">
            <a:avLst/>
          </a:prstGeom>
        </p:spPr>
        <p:txBody>
          <a:bodyPr wrap="square">
            <a:spAutoFit/>
          </a:bodyPr>
          <a:lstStyle/>
          <a:p>
            <a:pPr marL="182563" indent="-182563" fontAlgn="t">
              <a:lnSpc>
                <a:spcPct val="150000"/>
              </a:lnSpc>
              <a:buFont typeface="Arial" pitchFamily="34" charset="0"/>
              <a:buChar char="•"/>
            </a:pPr>
            <a:r>
              <a:rPr lang="en-CA" sz="1200" dirty="0" err="1"/>
              <a:t>Identifix</a:t>
            </a:r>
            <a:r>
              <a:rPr lang="en-CA" sz="1200" dirty="0"/>
              <a:t> </a:t>
            </a:r>
          </a:p>
          <a:p>
            <a:pPr marL="182563" indent="-182563" fontAlgn="t">
              <a:lnSpc>
                <a:spcPct val="150000"/>
              </a:lnSpc>
              <a:buFont typeface="Arial" pitchFamily="34" charset="0"/>
              <a:buChar char="•"/>
            </a:pPr>
            <a:r>
              <a:rPr lang="en-CA" sz="1200" dirty="0"/>
              <a:t>Mitchell (</a:t>
            </a:r>
            <a:r>
              <a:rPr lang="en-CA" sz="1200" dirty="0" err="1"/>
              <a:t>ProDemand</a:t>
            </a:r>
            <a:r>
              <a:rPr lang="en-CA" sz="1200" dirty="0"/>
              <a:t>) </a:t>
            </a:r>
          </a:p>
          <a:p>
            <a:pPr marL="182563" indent="-182563" fontAlgn="t">
              <a:lnSpc>
                <a:spcPct val="150000"/>
              </a:lnSpc>
              <a:buFont typeface="Arial" pitchFamily="34" charset="0"/>
              <a:buChar char="•"/>
            </a:pPr>
            <a:r>
              <a:rPr lang="en-CA" sz="1200" dirty="0"/>
              <a:t>Technical training and management courses </a:t>
            </a:r>
          </a:p>
          <a:p>
            <a:pPr marL="182563" indent="-182563" fontAlgn="t">
              <a:lnSpc>
                <a:spcPct val="150000"/>
              </a:lnSpc>
              <a:buFont typeface="Arial" pitchFamily="34" charset="0"/>
              <a:buChar char="•"/>
            </a:pPr>
            <a:r>
              <a:rPr lang="en-CA" sz="1200" dirty="0"/>
              <a:t>Promotional Items, Uniforms </a:t>
            </a:r>
          </a:p>
          <a:p>
            <a:pPr marL="182563" indent="-182563" fontAlgn="t">
              <a:lnSpc>
                <a:spcPct val="150000"/>
              </a:lnSpc>
              <a:buFont typeface="Arial" pitchFamily="34" charset="0"/>
              <a:buChar char="•"/>
            </a:pPr>
            <a:r>
              <a:rPr lang="en-CA" sz="1200" dirty="0"/>
              <a:t>Stationery </a:t>
            </a:r>
          </a:p>
          <a:p>
            <a:pPr marL="182563" indent="-182563" fontAlgn="t">
              <a:lnSpc>
                <a:spcPct val="150000"/>
              </a:lnSpc>
              <a:buFont typeface="Arial" pitchFamily="34" charset="0"/>
              <a:buChar char="•"/>
            </a:pPr>
            <a:r>
              <a:rPr lang="fr-FR" sz="1200" dirty="0"/>
              <a:t>Instant Inspection Diagnostics </a:t>
            </a:r>
            <a:r>
              <a:rPr lang="fr-FR" sz="1200" dirty="0" err="1"/>
              <a:t>Flyers</a:t>
            </a:r>
            <a:r>
              <a:rPr lang="fr-FR" sz="1200" dirty="0"/>
              <a:t> (IID) </a:t>
            </a:r>
            <a:endParaRPr lang="en-CA" sz="1200" dirty="0"/>
          </a:p>
          <a:p>
            <a:pPr marL="182563" indent="-182563" fontAlgn="t">
              <a:lnSpc>
                <a:spcPct val="150000"/>
              </a:lnSpc>
              <a:buFont typeface="Arial" pitchFamily="34" charset="0"/>
              <a:buChar char="•"/>
            </a:pPr>
            <a:r>
              <a:rPr lang="en-CA" sz="1200" dirty="0"/>
              <a:t>Preferential rates on credit card transactions </a:t>
            </a:r>
          </a:p>
          <a:p>
            <a:pPr marL="182563" indent="-182563" fontAlgn="t">
              <a:lnSpc>
                <a:spcPct val="150000"/>
              </a:lnSpc>
              <a:buFont typeface="Arial" pitchFamily="34" charset="0"/>
              <a:buChar char="•"/>
            </a:pPr>
            <a:r>
              <a:rPr lang="en-CA" sz="1200" dirty="0"/>
              <a:t>Pay management services</a:t>
            </a:r>
          </a:p>
          <a:p>
            <a:pPr marL="182563" indent="-182563" fontAlgn="t">
              <a:lnSpc>
                <a:spcPct val="150000"/>
              </a:lnSpc>
              <a:buFont typeface="Arial" pitchFamily="34" charset="0"/>
              <a:buChar char="•"/>
            </a:pPr>
            <a:r>
              <a:rPr lang="en-CA" sz="1200" dirty="0"/>
              <a:t>Other a</a:t>
            </a:r>
            <a:r>
              <a:rPr lang="fr-CA" sz="1200" dirty="0" err="1"/>
              <a:t>dditional</a:t>
            </a:r>
            <a:r>
              <a:rPr lang="fr-CA" sz="1200" dirty="0"/>
              <a:t> </a:t>
            </a:r>
            <a:r>
              <a:rPr lang="fr-CA" sz="1200" dirty="0" err="1"/>
              <a:t>advantages</a:t>
            </a:r>
            <a:endParaRPr lang="en-CA" sz="1200" dirty="0"/>
          </a:p>
        </p:txBody>
      </p:sp>
      <p:sp>
        <p:nvSpPr>
          <p:cNvPr id="7" name="Rectangle 6"/>
          <p:cNvSpPr/>
          <p:nvPr/>
        </p:nvSpPr>
        <p:spPr>
          <a:xfrm>
            <a:off x="228600" y="1200944"/>
            <a:ext cx="2807296" cy="504056"/>
          </a:xfrm>
          <a:prstGeom prst="rect">
            <a:avLst/>
          </a:prstGeom>
          <a:solidFill>
            <a:srgbClr val="E53138"/>
          </a:solidFill>
          <a:ln>
            <a:solidFill>
              <a:srgbClr val="E531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schemeClr val="bg1"/>
              </a:solidFill>
            </a:endParaRPr>
          </a:p>
          <a:p>
            <a:pPr algn="ctr"/>
            <a:r>
              <a:rPr lang="fr-CA" b="1" dirty="0" err="1">
                <a:solidFill>
                  <a:schemeClr val="tx1"/>
                </a:solidFill>
              </a:rPr>
              <a:t>Included</a:t>
            </a:r>
            <a:endParaRPr lang="en-CA" b="1" dirty="0">
              <a:solidFill>
                <a:schemeClr val="tx1"/>
              </a:solidFill>
            </a:endParaRPr>
          </a:p>
          <a:p>
            <a:pPr algn="ctr"/>
            <a:endParaRPr lang="en-CA" dirty="0"/>
          </a:p>
        </p:txBody>
      </p:sp>
      <p:sp>
        <p:nvSpPr>
          <p:cNvPr id="8" name="Rectangle 7"/>
          <p:cNvSpPr/>
          <p:nvPr/>
        </p:nvSpPr>
        <p:spPr>
          <a:xfrm>
            <a:off x="3243808" y="1200944"/>
            <a:ext cx="2699792" cy="504056"/>
          </a:xfrm>
          <a:prstGeom prst="rect">
            <a:avLst/>
          </a:prstGeom>
          <a:solidFill>
            <a:srgbClr val="E53138"/>
          </a:solidFill>
          <a:ln>
            <a:solidFill>
              <a:srgbClr val="E531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schemeClr val="bg1"/>
              </a:solidFill>
            </a:endParaRPr>
          </a:p>
          <a:p>
            <a:pPr algn="ctr"/>
            <a:r>
              <a:rPr lang="fr-CA" b="1" dirty="0" err="1">
                <a:solidFill>
                  <a:schemeClr val="tx1"/>
                </a:solidFill>
              </a:rPr>
              <a:t>Choice</a:t>
            </a:r>
            <a:r>
              <a:rPr lang="fr-CA" b="1" dirty="0">
                <a:solidFill>
                  <a:schemeClr val="tx1"/>
                </a:solidFill>
              </a:rPr>
              <a:t> of </a:t>
            </a:r>
            <a:r>
              <a:rPr lang="fr-CA" b="1" dirty="0" err="1">
                <a:solidFill>
                  <a:schemeClr val="tx1"/>
                </a:solidFill>
              </a:rPr>
              <a:t>monthly</a:t>
            </a:r>
            <a:r>
              <a:rPr lang="fr-CA" b="1" dirty="0">
                <a:solidFill>
                  <a:schemeClr val="tx1"/>
                </a:solidFill>
              </a:rPr>
              <a:t> options</a:t>
            </a:r>
            <a:endParaRPr lang="en-CA" b="1" dirty="0">
              <a:solidFill>
                <a:schemeClr val="tx1"/>
              </a:solidFill>
            </a:endParaRPr>
          </a:p>
          <a:p>
            <a:pPr algn="ctr"/>
            <a:endParaRPr lang="en-CA" dirty="0"/>
          </a:p>
        </p:txBody>
      </p:sp>
      <p:sp>
        <p:nvSpPr>
          <p:cNvPr id="9" name="Rectangle 8"/>
          <p:cNvSpPr/>
          <p:nvPr/>
        </p:nvSpPr>
        <p:spPr>
          <a:xfrm>
            <a:off x="6172944" y="1200944"/>
            <a:ext cx="2742456" cy="504056"/>
          </a:xfrm>
          <a:prstGeom prst="rect">
            <a:avLst/>
          </a:prstGeom>
          <a:solidFill>
            <a:srgbClr val="E53138"/>
          </a:solidFill>
          <a:ln>
            <a:solidFill>
              <a:srgbClr val="E531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schemeClr val="bg1"/>
              </a:solidFill>
            </a:endParaRPr>
          </a:p>
          <a:p>
            <a:pPr algn="ctr"/>
            <a:r>
              <a:rPr lang="fr-CA" b="1" dirty="0" err="1">
                <a:solidFill>
                  <a:schemeClr val="tx1"/>
                </a:solidFill>
              </a:rPr>
              <a:t>Pay</a:t>
            </a:r>
            <a:r>
              <a:rPr lang="fr-CA" b="1" dirty="0">
                <a:solidFill>
                  <a:schemeClr val="tx1"/>
                </a:solidFill>
              </a:rPr>
              <a:t>-as-</a:t>
            </a:r>
            <a:r>
              <a:rPr lang="fr-CA" b="1" dirty="0" err="1">
                <a:solidFill>
                  <a:schemeClr val="tx1"/>
                </a:solidFill>
              </a:rPr>
              <a:t>you</a:t>
            </a:r>
            <a:r>
              <a:rPr lang="fr-CA" b="1" dirty="0">
                <a:solidFill>
                  <a:schemeClr val="tx1"/>
                </a:solidFill>
              </a:rPr>
              <a:t> go</a:t>
            </a:r>
            <a:endParaRPr lang="en-CA" b="1" dirty="0">
              <a:solidFill>
                <a:schemeClr val="tx1"/>
              </a:solidFill>
            </a:endParaRPr>
          </a:p>
          <a:p>
            <a:pPr algn="ctr"/>
            <a:endParaRPr lang="en-CA" dirty="0"/>
          </a:p>
        </p:txBody>
      </p:sp>
      <p:sp>
        <p:nvSpPr>
          <p:cNvPr id="12" name="Titre 1"/>
          <p:cNvSpPr>
            <a:spLocks noGrp="1"/>
          </p:cNvSpPr>
          <p:nvPr>
            <p:ph type="title"/>
          </p:nvPr>
        </p:nvSpPr>
        <p:spPr>
          <a:xfrm>
            <a:off x="685800" y="228600"/>
            <a:ext cx="7787208" cy="914400"/>
          </a:xfrm>
        </p:spPr>
        <p:txBody>
          <a:bodyPr/>
          <a:lstStyle/>
          <a:p>
            <a:pPr algn="ctr"/>
            <a:r>
              <a:rPr lang="fr-CA" b="1" dirty="0" err="1">
                <a:solidFill>
                  <a:schemeClr val="tx1"/>
                </a:solidFill>
              </a:rPr>
              <a:t>Overview</a:t>
            </a:r>
            <a:r>
              <a:rPr lang="fr-CA" b="1" dirty="0">
                <a:solidFill>
                  <a:schemeClr val="tx1"/>
                </a:solidFill>
              </a:rPr>
              <a:t> of the SAX program</a:t>
            </a:r>
            <a:endParaRPr lang="en-CA"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0710"/>
            <a:ext cx="8229600" cy="706090"/>
          </a:xfrm>
        </p:spPr>
        <p:txBody>
          <a:bodyPr>
            <a:normAutofit/>
          </a:bodyPr>
          <a:lstStyle/>
          <a:p>
            <a:pPr algn="l"/>
            <a:r>
              <a:rPr lang="en-CA" sz="4000" dirty="0"/>
              <a:t>The </a:t>
            </a:r>
            <a:r>
              <a:rPr lang="en-CA" sz="4000" dirty="0" err="1"/>
              <a:t>Uni</a:t>
            </a:r>
            <a:r>
              <a:rPr lang="en-CA" sz="4000" dirty="0"/>
              <a:t>-Select Network</a:t>
            </a:r>
          </a:p>
        </p:txBody>
      </p:sp>
      <p:sp>
        <p:nvSpPr>
          <p:cNvPr id="3" name="Espace réservé du contenu 2"/>
          <p:cNvSpPr>
            <a:spLocks noGrp="1"/>
          </p:cNvSpPr>
          <p:nvPr>
            <p:ph idx="1"/>
          </p:nvPr>
        </p:nvSpPr>
        <p:spPr>
          <a:xfrm>
            <a:off x="251520" y="980728"/>
            <a:ext cx="7978080" cy="5328592"/>
          </a:xfrm>
        </p:spPr>
        <p:txBody>
          <a:bodyPr>
            <a:noAutofit/>
          </a:bodyPr>
          <a:lstStyle/>
          <a:p>
            <a:r>
              <a:rPr lang="en-US" b="1" dirty="0"/>
              <a:t>Canada’s leader </a:t>
            </a:r>
            <a:r>
              <a:rPr lang="en-US" dirty="0"/>
              <a:t>in the distribution of automotive parts, tools and equipment to the aftermarket</a:t>
            </a:r>
          </a:p>
          <a:p>
            <a:r>
              <a:rPr lang="en-CA" b="1" dirty="0"/>
              <a:t>10 distribution centres </a:t>
            </a:r>
            <a:r>
              <a:rPr lang="en-CA" dirty="0"/>
              <a:t>across Canada</a:t>
            </a:r>
          </a:p>
          <a:p>
            <a:r>
              <a:rPr lang="en-CA" dirty="0"/>
              <a:t>Growing network of corporate store across Canada</a:t>
            </a:r>
          </a:p>
          <a:p>
            <a:r>
              <a:rPr lang="en-CA" dirty="0"/>
              <a:t>More than </a:t>
            </a:r>
            <a:r>
              <a:rPr lang="en-CA" b="1" dirty="0"/>
              <a:t>525 jobber members</a:t>
            </a:r>
            <a:r>
              <a:rPr lang="en-CA" dirty="0"/>
              <a:t> and over </a:t>
            </a:r>
            <a:r>
              <a:rPr lang="en-CA" b="1" dirty="0"/>
              <a:t>1,100 stores </a:t>
            </a:r>
            <a:r>
              <a:rPr lang="en-CA" dirty="0"/>
              <a:t>in Canada</a:t>
            </a:r>
          </a:p>
          <a:p>
            <a:r>
              <a:rPr lang="en-CA" b="1" dirty="0"/>
              <a:t>$1.1 billion (USD) in sales.</a:t>
            </a:r>
            <a:endParaRPr lang="en-C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228600" y="1600200"/>
            <a:ext cx="8686800" cy="2462213"/>
          </a:xfrm>
          <a:prstGeom prst="rect">
            <a:avLst/>
          </a:prstGeom>
          <a:noFill/>
          <a:ln w="9525">
            <a:noFill/>
            <a:miter lim="800000"/>
            <a:headEnd/>
            <a:tailEnd/>
          </a:ln>
        </p:spPr>
        <p:txBody>
          <a:bodyPr wrap="square">
            <a:spAutoFit/>
          </a:bodyPr>
          <a:lstStyle/>
          <a:p>
            <a:pPr algn="ctr">
              <a:spcBef>
                <a:spcPct val="50000"/>
              </a:spcBef>
            </a:pPr>
            <a:r>
              <a:rPr lang="en-CA" sz="4400" b="1" dirty="0">
                <a:latin typeface="Calibri" pitchFamily="34" charset="0"/>
              </a:rPr>
              <a:t>We look forward to having you among us!</a:t>
            </a:r>
            <a:endParaRPr lang="fr-CA" sz="4400" dirty="0">
              <a:latin typeface="Calibri" pitchFamily="34" charset="0"/>
            </a:endParaRPr>
          </a:p>
          <a:p>
            <a:pPr>
              <a:spcBef>
                <a:spcPct val="50000"/>
              </a:spcBef>
            </a:pPr>
            <a:endParaRPr lang="fr-CA" sz="4400" dirty="0">
              <a:latin typeface="Calibri" pitchFamily="34" charset="0"/>
            </a:endParaRPr>
          </a:p>
        </p:txBody>
      </p:sp>
      <p:pic>
        <p:nvPicPr>
          <p:cNvPr id="3" name="Picture 2" descr="J:\Marketing\A Programmes Installateurs\Logos\SAX\Format JPEG\SAXLOGO_Coul.jpg"/>
          <p:cNvPicPr>
            <a:picLocks noChangeAspect="1" noChangeArrowheads="1"/>
          </p:cNvPicPr>
          <p:nvPr/>
        </p:nvPicPr>
        <p:blipFill>
          <a:blip r:embed="rId2" cstate="print"/>
          <a:srcRect/>
          <a:stretch>
            <a:fillRect/>
          </a:stretch>
        </p:blipFill>
        <p:spPr bwMode="auto">
          <a:xfrm>
            <a:off x="2057400" y="3276600"/>
            <a:ext cx="5192652" cy="1800000"/>
          </a:xfrm>
          <a:prstGeom prst="rect">
            <a:avLst/>
          </a:prstGeom>
          <a:ln>
            <a:noFill/>
          </a:ln>
          <a:effectLst>
            <a:glow rad="101600">
              <a:schemeClr val="accent1">
                <a:satMod val="175000"/>
                <a:alpha val="40000"/>
              </a:schemeClr>
            </a:glow>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Grp="1" noChangeArrowheads="1"/>
          </p:cNvSpPr>
          <p:nvPr>
            <p:ph type="body" idx="1"/>
          </p:nvPr>
        </p:nvSpPr>
        <p:spPr>
          <a:xfrm>
            <a:off x="228600" y="1600200"/>
            <a:ext cx="8686800" cy="4572000"/>
          </a:xfrm>
        </p:spPr>
        <p:txBody>
          <a:bodyPr/>
          <a:lstStyle/>
          <a:p>
            <a:pPr>
              <a:lnSpc>
                <a:spcPct val="90000"/>
              </a:lnSpc>
            </a:pPr>
            <a:r>
              <a:rPr lang="en-CA" sz="2400" dirty="0"/>
              <a:t>Rebates</a:t>
            </a:r>
          </a:p>
          <a:p>
            <a:pPr>
              <a:lnSpc>
                <a:spcPct val="90000"/>
              </a:lnSpc>
            </a:pPr>
            <a:r>
              <a:rPr lang="en-CA" sz="2400" dirty="0"/>
              <a:t>Warranties</a:t>
            </a:r>
          </a:p>
          <a:p>
            <a:pPr>
              <a:lnSpc>
                <a:spcPct val="90000"/>
              </a:lnSpc>
            </a:pPr>
            <a:r>
              <a:rPr lang="en-CA" sz="2400" dirty="0"/>
              <a:t>Technology and Diagnostics</a:t>
            </a:r>
          </a:p>
          <a:p>
            <a:pPr>
              <a:lnSpc>
                <a:spcPct val="90000"/>
              </a:lnSpc>
            </a:pPr>
            <a:r>
              <a:rPr lang="en-CA" sz="2400" dirty="0"/>
              <a:t>Preventive maintenance</a:t>
            </a:r>
          </a:p>
          <a:p>
            <a:pPr>
              <a:lnSpc>
                <a:spcPct val="90000"/>
              </a:lnSpc>
            </a:pPr>
            <a:r>
              <a:rPr lang="en-CA" sz="2400" dirty="0"/>
              <a:t>Training and Coaching</a:t>
            </a:r>
          </a:p>
          <a:p>
            <a:pPr>
              <a:lnSpc>
                <a:spcPct val="90000"/>
              </a:lnSpc>
            </a:pPr>
            <a:r>
              <a:rPr lang="en-CA" sz="2400" dirty="0"/>
              <a:t>Additional Advantages</a:t>
            </a:r>
          </a:p>
          <a:p>
            <a:pPr>
              <a:lnSpc>
                <a:spcPct val="90000"/>
              </a:lnSpc>
              <a:buNone/>
            </a:pPr>
            <a:endParaRPr lang="en-CA" sz="2400" dirty="0"/>
          </a:p>
          <a:p>
            <a:pPr>
              <a:lnSpc>
                <a:spcPct val="90000"/>
              </a:lnSpc>
            </a:pPr>
            <a:endParaRPr lang="en-US" sz="2400" dirty="0"/>
          </a:p>
          <a:p>
            <a:pPr>
              <a:lnSpc>
                <a:spcPct val="90000"/>
              </a:lnSpc>
              <a:buNone/>
            </a:pPr>
            <a:endParaRPr lang="en-US" sz="2400" dirty="0"/>
          </a:p>
        </p:txBody>
      </p:sp>
      <p:sp>
        <p:nvSpPr>
          <p:cNvPr id="56323" name="Rectangle 2"/>
          <p:cNvSpPr>
            <a:spLocks noGrp="1" noChangeArrowheads="1"/>
          </p:cNvSpPr>
          <p:nvPr>
            <p:ph type="title"/>
          </p:nvPr>
        </p:nvSpPr>
        <p:spPr>
          <a:xfrm>
            <a:off x="0" y="304800"/>
            <a:ext cx="9144000" cy="990600"/>
          </a:xfrm>
        </p:spPr>
        <p:txBody>
          <a:bodyPr/>
          <a:lstStyle/>
          <a:p>
            <a:pPr algn="l" eaLnBrk="1" hangingPunct="1"/>
            <a:r>
              <a:rPr lang="en-US" sz="4000" b="0" dirty="0"/>
              <a:t>Tools and solutions to support your business growth!</a:t>
            </a:r>
            <a:endParaRPr lang="fr-CA" sz="4000" b="0" dirty="0"/>
          </a:p>
        </p:txBody>
      </p:sp>
      <p:pic>
        <p:nvPicPr>
          <p:cNvPr id="1027" name="Picture 3" descr="J:\Marketing\Julie Bureau\Banner Strategy\Présentations\Background\lemmling_blank_sticky_note_1_scalable_vector_graphics_svg_clip_art_wall_paper_background.png"/>
          <p:cNvPicPr>
            <a:picLocks noChangeAspect="1" noChangeArrowheads="1"/>
          </p:cNvPicPr>
          <p:nvPr/>
        </p:nvPicPr>
        <p:blipFill>
          <a:blip r:embed="rId3" cstate="print"/>
          <a:srcRect/>
          <a:stretch>
            <a:fillRect/>
          </a:stretch>
        </p:blipFill>
        <p:spPr bwMode="auto">
          <a:xfrm>
            <a:off x="4724400" y="1524000"/>
            <a:ext cx="4096261" cy="3960000"/>
          </a:xfrm>
          <a:prstGeom prst="rect">
            <a:avLst/>
          </a:prstGeom>
          <a:noFill/>
        </p:spPr>
      </p:pic>
      <p:sp>
        <p:nvSpPr>
          <p:cNvPr id="56326" name="Text Box 5"/>
          <p:cNvSpPr txBox="1">
            <a:spLocks noChangeArrowheads="1"/>
          </p:cNvSpPr>
          <p:nvPr/>
        </p:nvSpPr>
        <p:spPr bwMode="auto">
          <a:xfrm rot="21187090">
            <a:off x="5115674" y="2543498"/>
            <a:ext cx="3124200" cy="1631216"/>
          </a:xfrm>
          <a:prstGeom prst="rect">
            <a:avLst/>
          </a:prstGeom>
          <a:noFill/>
          <a:ln>
            <a:no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en-CA" sz="2000" dirty="0">
                <a:solidFill>
                  <a:schemeClr val="tx1"/>
                </a:solidFill>
                <a:latin typeface="Calibri" pitchFamily="34" charset="0"/>
              </a:rPr>
              <a:t>Don’t forget that you can always count on your dedicated Uni-Select National Business Solutions team!</a:t>
            </a:r>
            <a:endParaRPr lang="fr-CA" sz="2000" dirty="0">
              <a:solidFill>
                <a:schemeClr val="tx1"/>
              </a:solidFill>
              <a:latin typeface="Calibri" pitchFamily="34" charset="0"/>
            </a:endParaRPr>
          </a:p>
        </p:txBody>
      </p:sp>
      <p:pic>
        <p:nvPicPr>
          <p:cNvPr id="1026" name="Picture 2" descr="J:\Marketing\Julie Bureau\Banner Strategy\Présentations\Background\192x192RedPushPinIcon_Scala.png"/>
          <p:cNvPicPr>
            <a:picLocks noChangeAspect="1" noChangeArrowheads="1"/>
          </p:cNvPicPr>
          <p:nvPr/>
        </p:nvPicPr>
        <p:blipFill>
          <a:blip r:embed="rId4" cstate="print"/>
          <a:srcRect b="15333"/>
          <a:stretch>
            <a:fillRect/>
          </a:stretch>
        </p:blipFill>
        <p:spPr bwMode="auto">
          <a:xfrm>
            <a:off x="4800600" y="1447800"/>
            <a:ext cx="1080000" cy="914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87624" y="2780928"/>
            <a:ext cx="7092280" cy="1107996"/>
          </a:xfrm>
          <a:prstGeom prst="rect">
            <a:avLst/>
          </a:prstGeom>
          <a:noFill/>
        </p:spPr>
        <p:txBody>
          <a:bodyPr wrap="square" rtlCol="0">
            <a:spAutoFit/>
          </a:bodyPr>
          <a:lstStyle/>
          <a:p>
            <a:r>
              <a:rPr lang="en-CA" sz="6600" dirty="0">
                <a:latin typeface="Calibri" pitchFamily="34" charset="0"/>
              </a:rPr>
              <a:t>Program Positioning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noGrp="1"/>
          </p:cNvSpPr>
          <p:nvPr>
            <p:ph idx="1"/>
          </p:nvPr>
        </p:nvSpPr>
        <p:spPr>
          <a:xfrm>
            <a:off x="228600" y="457200"/>
            <a:ext cx="8686800" cy="4019562"/>
          </a:xfrm>
          <a:prstGeom prst="rect">
            <a:avLst/>
          </a:prstGeom>
          <a:noFill/>
        </p:spPr>
        <p:txBody>
          <a:bodyPr wrap="square" rtlCol="0">
            <a:spAutoFit/>
          </a:bodyPr>
          <a:lstStyle/>
          <a:p>
            <a:pPr>
              <a:buNone/>
            </a:pPr>
            <a:r>
              <a:rPr lang="en-US" sz="4400" dirty="0"/>
              <a:t>Fees: $35.00</a:t>
            </a:r>
          </a:p>
          <a:p>
            <a:pPr>
              <a:buNone/>
            </a:pPr>
            <a:r>
              <a:rPr lang="en-US" sz="4400" dirty="0"/>
              <a:t>Sign-up fee: $395.00</a:t>
            </a:r>
          </a:p>
          <a:p>
            <a:pPr>
              <a:buNone/>
            </a:pPr>
            <a:r>
              <a:rPr lang="en-US" sz="4400" dirty="0"/>
              <a:t>Member fee: None</a:t>
            </a:r>
          </a:p>
          <a:p>
            <a:pPr>
              <a:buNone/>
            </a:pPr>
            <a:r>
              <a:rPr lang="en-US" sz="4400" dirty="0"/>
              <a:t>Welcome kit value: $ 50.00</a:t>
            </a:r>
          </a:p>
          <a:p>
            <a:pPr>
              <a:buNone/>
            </a:pPr>
            <a:endParaRPr lang="en-US" sz="4400" dirty="0"/>
          </a:p>
        </p:txBody>
      </p:sp>
      <p:sp>
        <p:nvSpPr>
          <p:cNvPr id="5" name="ZoneTexte 4"/>
          <p:cNvSpPr txBox="1"/>
          <p:nvPr/>
        </p:nvSpPr>
        <p:spPr>
          <a:xfrm>
            <a:off x="971600" y="4869160"/>
            <a:ext cx="7704856" cy="461665"/>
          </a:xfrm>
          <a:prstGeom prst="rect">
            <a:avLst/>
          </a:prstGeom>
          <a:noFill/>
        </p:spPr>
        <p:txBody>
          <a:bodyPr wrap="square" rtlCol="0">
            <a:spAutoFit/>
          </a:bodyPr>
          <a:lstStyle/>
          <a:p>
            <a:pPr algn="ctr"/>
            <a:r>
              <a:rPr lang="en-US" sz="2400" dirty="0">
                <a:latin typeface="Calibri" pitchFamily="34" charset="0"/>
              </a:rPr>
              <a:t>Legend</a:t>
            </a:r>
          </a:p>
        </p:txBody>
      </p:sp>
      <p:cxnSp>
        <p:nvCxnSpPr>
          <p:cNvPr id="6" name="Connecteur droit 5"/>
          <p:cNvCxnSpPr/>
          <p:nvPr/>
        </p:nvCxnSpPr>
        <p:spPr>
          <a:xfrm>
            <a:off x="251520" y="4941168"/>
            <a:ext cx="864096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990600" y="5562600"/>
            <a:ext cx="4392488" cy="338554"/>
          </a:xfrm>
          <a:prstGeom prst="rect">
            <a:avLst/>
          </a:prstGeom>
          <a:noFill/>
        </p:spPr>
        <p:txBody>
          <a:bodyPr wrap="square" rtlCol="0">
            <a:spAutoFit/>
          </a:bodyPr>
          <a:lstStyle/>
          <a:p>
            <a:r>
              <a:rPr lang="fr-CA" sz="1600" i="1" dirty="0">
                <a:solidFill>
                  <a:srgbClr val="FF0000"/>
                </a:solidFill>
                <a:latin typeface="Calibri" pitchFamily="34" charset="0"/>
              </a:rPr>
              <a:t>À la carte </a:t>
            </a:r>
            <a:r>
              <a:rPr lang="fr-CA" sz="1600" dirty="0">
                <a:latin typeface="Calibri" pitchFamily="34" charset="0"/>
              </a:rPr>
              <a:t>(</a:t>
            </a:r>
            <a:r>
              <a:rPr lang="en-US" sz="1600" dirty="0">
                <a:latin typeface="Calibri" pitchFamily="34" charset="0"/>
              </a:rPr>
              <a:t>may be charged additional fees) </a:t>
            </a:r>
          </a:p>
        </p:txBody>
      </p:sp>
      <p:pic>
        <p:nvPicPr>
          <p:cNvPr id="8" name="Picture 2" descr="J:\Marketing\Julie Bureau\Banner Strategy\Présentations\Images\Banner\Available_Banner.png"/>
          <p:cNvPicPr>
            <a:picLocks noChangeAspect="1" noChangeArrowheads="1"/>
          </p:cNvPicPr>
          <p:nvPr/>
        </p:nvPicPr>
        <p:blipFill>
          <a:blip r:embed="rId2" cstate="print"/>
          <a:srcRect/>
          <a:stretch>
            <a:fillRect/>
          </a:stretch>
        </p:blipFill>
        <p:spPr bwMode="auto">
          <a:xfrm>
            <a:off x="381000" y="5334000"/>
            <a:ext cx="697028" cy="710208"/>
          </a:xfrm>
          <a:prstGeom prst="rect">
            <a:avLst/>
          </a:prstGeom>
          <a:noFill/>
        </p:spPr>
      </p:pic>
      <p:pic>
        <p:nvPicPr>
          <p:cNvPr id="9" name="Picture 2" descr="J:\Marketing\Julie Bureau\Banner Strategy\Présentations\Background\1206572971625599228jetxee_check_sign_and_cross_sign_3.svg.hi.png"/>
          <p:cNvPicPr>
            <a:picLocks noChangeAspect="1" noChangeArrowheads="1"/>
          </p:cNvPicPr>
          <p:nvPr/>
        </p:nvPicPr>
        <p:blipFill>
          <a:blip r:embed="rId3" cstate="print"/>
          <a:srcRect/>
          <a:stretch>
            <a:fillRect/>
          </a:stretch>
        </p:blipFill>
        <p:spPr bwMode="auto">
          <a:xfrm>
            <a:off x="5181600" y="5257800"/>
            <a:ext cx="762000" cy="775706"/>
          </a:xfrm>
          <a:prstGeom prst="rect">
            <a:avLst/>
          </a:prstGeom>
          <a:noFill/>
        </p:spPr>
      </p:pic>
      <p:sp>
        <p:nvSpPr>
          <p:cNvPr id="10" name="ZoneTexte 9"/>
          <p:cNvSpPr txBox="1"/>
          <p:nvPr/>
        </p:nvSpPr>
        <p:spPr>
          <a:xfrm>
            <a:off x="6019800" y="5486400"/>
            <a:ext cx="2880320" cy="338554"/>
          </a:xfrm>
          <a:prstGeom prst="rect">
            <a:avLst/>
          </a:prstGeom>
          <a:noFill/>
        </p:spPr>
        <p:txBody>
          <a:bodyPr wrap="square" rtlCol="0">
            <a:spAutoFit/>
          </a:bodyPr>
          <a:lstStyle/>
          <a:p>
            <a:r>
              <a:rPr lang="en-US" sz="1600" dirty="0">
                <a:latin typeface="Calibri" pitchFamily="34" charset="0"/>
              </a:rPr>
              <a:t>Included in your monthly fee </a:t>
            </a:r>
          </a:p>
        </p:txBody>
      </p:sp>
      <p:sp>
        <p:nvSpPr>
          <p:cNvPr id="12" name="ZoneTexte 11"/>
          <p:cNvSpPr txBox="1"/>
          <p:nvPr/>
        </p:nvSpPr>
        <p:spPr>
          <a:xfrm>
            <a:off x="6619056" y="2971800"/>
            <a:ext cx="2057400" cy="830997"/>
          </a:xfrm>
          <a:prstGeom prst="rect">
            <a:avLst/>
          </a:prstGeom>
          <a:noFill/>
        </p:spPr>
        <p:txBody>
          <a:bodyPr wrap="square" rtlCol="0">
            <a:spAutoFit/>
          </a:bodyPr>
          <a:lstStyle/>
          <a:p>
            <a:pPr algn="ctr"/>
            <a:r>
              <a:rPr lang="en-US" sz="1600" dirty="0">
                <a:solidFill>
                  <a:srgbClr val="FF0000"/>
                </a:solidFill>
              </a:rPr>
              <a:t>+ 1 month of </a:t>
            </a:r>
            <a:r>
              <a:rPr lang="en-US" sz="1600" dirty="0" err="1">
                <a:solidFill>
                  <a:srgbClr val="FF0000"/>
                </a:solidFill>
              </a:rPr>
              <a:t>TechPro</a:t>
            </a:r>
            <a:r>
              <a:rPr lang="en-US" sz="1600" dirty="0">
                <a:solidFill>
                  <a:srgbClr val="FF0000"/>
                </a:solidFill>
              </a:rPr>
              <a:t> Online for free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2636912"/>
            <a:ext cx="7092280" cy="1107996"/>
          </a:xfrm>
          <a:prstGeom prst="rect">
            <a:avLst/>
          </a:prstGeom>
          <a:noFill/>
        </p:spPr>
        <p:txBody>
          <a:bodyPr wrap="square" rtlCol="0">
            <a:spAutoFit/>
          </a:bodyPr>
          <a:lstStyle/>
          <a:p>
            <a:pPr algn="ctr"/>
            <a:r>
              <a:rPr lang="en-US" sz="6600" dirty="0">
                <a:latin typeface="Calibri" pitchFamily="34" charset="0"/>
              </a:rPr>
              <a:t>Rebates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Modèle par défaut">
  <a:themeElements>
    <a:clrScheme name="Modèle par défaut 13">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AAAAAA"/>
      </a:accent5>
      <a:accent6>
        <a:srgbClr val="000000"/>
      </a:accent6>
      <a:hlink>
        <a:srgbClr val="000000"/>
      </a:hlink>
      <a:folHlink>
        <a:srgbClr val="0000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AAAAAA"/>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862E0E45F96A4B9B027DB257C4B437" ma:contentTypeVersion="2" ma:contentTypeDescription="Create a new document." ma:contentTypeScope="" ma:versionID="0f6245838dcfa1f7c0a7caecaca0c27c">
  <xsd:schema xmlns:xsd="http://www.w3.org/2001/XMLSchema" xmlns:xs="http://www.w3.org/2001/XMLSchema" xmlns:p="http://schemas.microsoft.com/office/2006/metadata/properties" xmlns:ns2="5fe0cbb2-4dea-46fe-a2d8-3823b09cfd9e" targetNamespace="http://schemas.microsoft.com/office/2006/metadata/properties" ma:root="true" ma:fieldsID="ad9397c79cd83d10fbbf00cb8bc1817f" ns2:_="">
    <xsd:import namespace="5fe0cbb2-4dea-46fe-a2d8-3823b09cfd9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e0cbb2-4dea-46fe-a2d8-3823b09cfd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010B6B-D81B-4504-80B1-1CCF15B979A3}">
  <ds:schemaRefs>
    <ds:schemaRef ds:uri="http://schemas.openxmlformats.org/package/2006/metadata/core-properties"/>
    <ds:schemaRef ds:uri="http://purl.org/dc/dcmitype/"/>
    <ds:schemaRef ds:uri="http://schemas.microsoft.com/office/infopath/2007/PartnerControls"/>
    <ds:schemaRef ds:uri="5fe0cbb2-4dea-46fe-a2d8-3823b09cfd9e"/>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F04129DC-B319-431B-A90D-C3E3473DA084}">
  <ds:schemaRefs>
    <ds:schemaRef ds:uri="http://schemas.microsoft.com/sharepoint/v3/contenttype/forms"/>
  </ds:schemaRefs>
</ds:datastoreItem>
</file>

<file path=customXml/itemProps3.xml><?xml version="1.0" encoding="utf-8"?>
<ds:datastoreItem xmlns:ds="http://schemas.openxmlformats.org/officeDocument/2006/customXml" ds:itemID="{9B1480CF-1325-4771-BE46-EB9772E25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e0cbb2-4dea-46fe-a2d8-3823b09cf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16322</TotalTime>
  <Words>1901</Words>
  <Application>Microsoft Office PowerPoint</Application>
  <PresentationFormat>On-screen Show (4:3)</PresentationFormat>
  <Paragraphs>385</Paragraphs>
  <Slides>50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Adobe Gothic Std B</vt:lpstr>
      <vt:lpstr>Arial</vt:lpstr>
      <vt:lpstr>Calibri</vt:lpstr>
      <vt:lpstr>inherit</vt:lpstr>
      <vt:lpstr>Wingdings</vt:lpstr>
      <vt:lpstr>Wingdings 2</vt:lpstr>
      <vt:lpstr>Modèle par défaut</vt:lpstr>
      <vt:lpstr>PowerPoint Presentation</vt:lpstr>
      <vt:lpstr>Who We Are</vt:lpstr>
      <vt:lpstr>Products</vt:lpstr>
      <vt:lpstr>Key Product Categories</vt:lpstr>
      <vt:lpstr>The Uni-Select Network</vt:lpstr>
      <vt:lpstr>Tools and solutions to support your business growth!</vt:lpstr>
      <vt:lpstr>PowerPoint Presentation</vt:lpstr>
      <vt:lpstr>PowerPoint Presentation</vt:lpstr>
      <vt:lpstr>PowerPoint Presentation</vt:lpstr>
      <vt:lpstr>PowerPoint Presentation</vt:lpstr>
      <vt:lpstr>PowerPoint Presentation</vt:lpstr>
      <vt:lpstr>INCREASE OF THE LABOUR  REINBURSEMENT RATES </vt:lpstr>
      <vt:lpstr>PowerPoint Presentation</vt:lpstr>
      <vt:lpstr>PowerPoint Presentation</vt:lpstr>
      <vt:lpstr>PowerPoint Presentation</vt:lpstr>
      <vt:lpstr>PowerPoint Presentation</vt:lpstr>
      <vt:lpstr>PowerPoint Presentation</vt:lpstr>
      <vt:lpstr>Program Management Portal</vt:lpstr>
      <vt:lpstr>PowerPoint Presentation</vt:lpstr>
      <vt:lpstr>PowerPoint Presentation</vt:lpstr>
      <vt:lpstr>All Data</vt:lpstr>
      <vt:lpstr>PowerPoint Presentation</vt:lpstr>
      <vt:lpstr>PowerPoint Presentation</vt:lpstr>
      <vt:lpstr>PowerPoint Presentation</vt:lpstr>
      <vt:lpstr>Instant Inspection Diagnostic Flyers</vt:lpstr>
      <vt:lpstr>INSPECTION TABLET APP</vt:lpstr>
      <vt:lpstr>PowerPoint Presentation</vt:lpstr>
      <vt:lpstr>PowerPoint Presentation</vt:lpstr>
      <vt:lpstr>Professionnal Development Webcast</vt:lpstr>
      <vt:lpstr>PowerPoint Presentation</vt:lpstr>
      <vt:lpstr>Promotional Items</vt:lpstr>
      <vt:lpstr>Stationery</vt:lpstr>
      <vt:lpstr>PowerPoint Presentation</vt:lpstr>
      <vt:lpstr>PowerPoint Presentation</vt:lpstr>
      <vt:lpstr>CUSTOMER EXPERIENCE EVALUATION “Ask, Listen, Retain”</vt:lpstr>
      <vt:lpstr>Text Messaging System for Shops (Guazal)</vt:lpstr>
      <vt:lpstr>PowerPoint Presentation</vt:lpstr>
      <vt:lpstr>Newsletter Emailed to Shops</vt:lpstr>
      <vt:lpstr>PowerPoint Presentation</vt:lpstr>
      <vt:lpstr>Corporate Insurance Agreements</vt:lpstr>
      <vt:lpstr>PowerPoint Presentation</vt:lpstr>
      <vt:lpstr>PowerPoint Presentation</vt:lpstr>
      <vt:lpstr>PowerPoint Presentation</vt:lpstr>
      <vt:lpstr>FAIRSTONE</vt:lpstr>
      <vt:lpstr>Monetico Desjardins Payment solution and Point-of-sale</vt:lpstr>
      <vt:lpstr>PowerPoint Presentation</vt:lpstr>
      <vt:lpstr>PowerPoint Presentation</vt:lpstr>
      <vt:lpstr>AIR MILES</vt:lpstr>
      <vt:lpstr>Overview of the SAX program</vt:lpstr>
      <vt:lpstr>PowerPoint Presentation</vt:lpstr>
    </vt:vector>
  </TitlesOfParts>
  <Company>Uni-Select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gendju00</dc:creator>
  <cp:lastModifiedBy>Kirk Argo</cp:lastModifiedBy>
  <cp:revision>1034</cp:revision>
  <dcterms:created xsi:type="dcterms:W3CDTF">2010-01-04T16:08:31Z</dcterms:created>
  <dcterms:modified xsi:type="dcterms:W3CDTF">2020-01-17T21:26:23Z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0x01010048862E0E45F96A4B9B027DB257C4B437</vt:lpwstr>
  </property>
</Properties>
</file>